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15" r:id="rId2"/>
    <p:sldId id="339" r:id="rId3"/>
    <p:sldId id="324" r:id="rId4"/>
    <p:sldId id="328" r:id="rId5"/>
    <p:sldId id="345" r:id="rId6"/>
    <p:sldId id="346" r:id="rId7"/>
    <p:sldId id="344" r:id="rId8"/>
    <p:sldId id="343" r:id="rId9"/>
    <p:sldId id="337" r:id="rId10"/>
    <p:sldId id="338" r:id="rId11"/>
    <p:sldId id="347" r:id="rId12"/>
    <p:sldId id="360" r:id="rId13"/>
    <p:sldId id="348" r:id="rId14"/>
    <p:sldId id="349" r:id="rId15"/>
    <p:sldId id="350" r:id="rId16"/>
    <p:sldId id="351" r:id="rId17"/>
    <p:sldId id="362" r:id="rId18"/>
    <p:sldId id="352" r:id="rId19"/>
    <p:sldId id="353" r:id="rId20"/>
    <p:sldId id="354" r:id="rId21"/>
    <p:sldId id="355" r:id="rId22"/>
    <p:sldId id="356" r:id="rId23"/>
    <p:sldId id="357" r:id="rId24"/>
    <p:sldId id="358" r:id="rId25"/>
    <p:sldId id="359" r:id="rId26"/>
    <p:sldId id="361" r:id="rId27"/>
    <p:sldId id="342" r:id="rId28"/>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EA"/>
    <a:srgbClr val="3166CF"/>
    <a:srgbClr val="3E6FD2"/>
    <a:srgbClr val="0F5494"/>
    <a:srgbClr val="2D5EC1"/>
    <a:srgbClr val="BDDEFF"/>
    <a:srgbClr val="99CCFF"/>
    <a:srgbClr val="808080"/>
    <a:srgbClr val="FFD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102" autoAdjust="0"/>
    <p:restoredTop sz="94704" autoAdjust="0"/>
  </p:normalViewPr>
  <p:slideViewPr>
    <p:cSldViewPr>
      <p:cViewPr varScale="1">
        <p:scale>
          <a:sx n="77" d="100"/>
          <a:sy n="77" d="100"/>
        </p:scale>
        <p:origin x="-60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72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mtClean="0">
                <a:solidFill>
                  <a:schemeClr val="tx1"/>
                </a:solidFill>
                <a:latin typeface="Arial" charset="0"/>
              </a:defRPr>
            </a:lvl1pPr>
          </a:lstStyle>
          <a:p>
            <a:pPr>
              <a:defRPr/>
            </a:pPr>
            <a:endParaRPr lang="en-GB" dirty="0"/>
          </a:p>
        </p:txBody>
      </p:sp>
      <p:sp>
        <p:nvSpPr>
          <p:cNvPr id="3789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mtClean="0">
                <a:solidFill>
                  <a:schemeClr val="tx1"/>
                </a:solidFill>
                <a:latin typeface="Arial" charset="0"/>
              </a:defRPr>
            </a:lvl1pPr>
          </a:lstStyle>
          <a:p>
            <a:pPr>
              <a:defRPr/>
            </a:pPr>
            <a:endParaRPr lang="en-GB" dirty="0"/>
          </a:p>
        </p:txBody>
      </p:sp>
      <p:sp>
        <p:nvSpPr>
          <p:cNvPr id="3789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mtClean="0">
                <a:solidFill>
                  <a:schemeClr val="tx1"/>
                </a:solidFill>
                <a:latin typeface="Arial" charset="0"/>
              </a:defRPr>
            </a:lvl1pPr>
          </a:lstStyle>
          <a:p>
            <a:pPr>
              <a:defRPr/>
            </a:pPr>
            <a:endParaRPr lang="en-GB" dirty="0"/>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mtClean="0">
                <a:solidFill>
                  <a:schemeClr val="tx1"/>
                </a:solidFill>
                <a:latin typeface="Arial" charset="0"/>
              </a:defRPr>
            </a:lvl1pPr>
          </a:lstStyle>
          <a:p>
            <a:pPr>
              <a:defRPr/>
            </a:pPr>
            <a:fld id="{7E7F4EFB-1360-4315-89AD-D97F98597FE0}" type="slidenum">
              <a:rPr lang="en-GB"/>
              <a:pPr>
                <a:defRPr/>
              </a:pPr>
              <a:t>‹#›</a:t>
            </a:fld>
            <a:endParaRPr lang="en-GB" dirty="0"/>
          </a:p>
        </p:txBody>
      </p:sp>
    </p:spTree>
    <p:extLst>
      <p:ext uri="{BB962C8B-B14F-4D97-AF65-F5344CB8AC3E}">
        <p14:creationId xmlns:p14="http://schemas.microsoft.com/office/powerpoint/2010/main" val="3512858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mtClean="0">
                <a:solidFill>
                  <a:schemeClr val="tx1"/>
                </a:solidFill>
                <a:latin typeface="Arial" charset="0"/>
              </a:defRPr>
            </a:lvl1pPr>
          </a:lstStyle>
          <a:p>
            <a:pPr>
              <a:defRPr/>
            </a:pPr>
            <a:endParaRPr lang="en-GB" dirty="0"/>
          </a:p>
        </p:txBody>
      </p:sp>
      <p:sp>
        <p:nvSpPr>
          <p:cNvPr id="3686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mtClean="0">
                <a:solidFill>
                  <a:schemeClr val="tx1"/>
                </a:solidFill>
                <a:latin typeface="Arial" charset="0"/>
              </a:defRPr>
            </a:lvl1pPr>
          </a:lstStyle>
          <a:p>
            <a:pPr>
              <a:defRPr/>
            </a:pPr>
            <a:endParaRPr lang="en-GB" dirty="0"/>
          </a:p>
        </p:txBody>
      </p:sp>
      <p:sp>
        <p:nvSpPr>
          <p:cNvPr id="5124"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mtClean="0">
                <a:solidFill>
                  <a:schemeClr val="tx1"/>
                </a:solidFill>
                <a:latin typeface="Arial" charset="0"/>
              </a:defRPr>
            </a:lvl1pPr>
          </a:lstStyle>
          <a:p>
            <a:pPr>
              <a:defRPr/>
            </a:pPr>
            <a:endParaRPr lang="en-GB" dirty="0"/>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mtClean="0">
                <a:solidFill>
                  <a:schemeClr val="tx1"/>
                </a:solidFill>
                <a:latin typeface="Arial" charset="0"/>
              </a:defRPr>
            </a:lvl1pPr>
          </a:lstStyle>
          <a:p>
            <a:pPr>
              <a:defRPr/>
            </a:pPr>
            <a:fld id="{34F54137-0650-457D-8FE8-323C239A6E3B}" type="slidenum">
              <a:rPr lang="en-GB"/>
              <a:pPr>
                <a:defRPr/>
              </a:pPr>
              <a:t>‹#›</a:t>
            </a:fld>
            <a:endParaRPr lang="en-GB" dirty="0"/>
          </a:p>
        </p:txBody>
      </p:sp>
    </p:spTree>
    <p:extLst>
      <p:ext uri="{BB962C8B-B14F-4D97-AF65-F5344CB8AC3E}">
        <p14:creationId xmlns:p14="http://schemas.microsoft.com/office/powerpoint/2010/main" val="12031155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pitchFamily="18" charset="0"/>
              </a:defRPr>
            </a:lvl1pPr>
            <a:lvl2pPr marL="742950" indent="-285750" eaLnBrk="0" hangingPunct="0">
              <a:defRPr sz="2400" b="1">
                <a:solidFill>
                  <a:schemeClr val="tx1"/>
                </a:solidFill>
                <a:latin typeface="Times" pitchFamily="18" charset="0"/>
              </a:defRPr>
            </a:lvl2pPr>
            <a:lvl3pPr marL="1143000" indent="-228600" eaLnBrk="0" hangingPunct="0">
              <a:defRPr sz="2400" b="1">
                <a:solidFill>
                  <a:schemeClr val="tx1"/>
                </a:solidFill>
                <a:latin typeface="Times" pitchFamily="18" charset="0"/>
              </a:defRPr>
            </a:lvl3pPr>
            <a:lvl4pPr marL="1600200" indent="-228600" eaLnBrk="0" hangingPunct="0">
              <a:defRPr sz="2400" b="1">
                <a:solidFill>
                  <a:schemeClr val="tx1"/>
                </a:solidFill>
                <a:latin typeface="Times" pitchFamily="18" charset="0"/>
              </a:defRPr>
            </a:lvl4pPr>
            <a:lvl5pPr marL="2057400" indent="-228600" eaLnBrk="0" hangingPunct="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fld id="{357C1E94-8B3F-4153-9D50-BF6F51B395C4}" type="slidenum">
              <a:rPr lang="en-GB" sz="1200" b="0" smtClean="0"/>
              <a:pPr/>
              <a:t>1</a:t>
            </a:fld>
            <a:endParaRPr lang="en-GB" sz="1200" b="0"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06357" y="4715153"/>
            <a:ext cx="4984962"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pitchFamily="18" charset="0"/>
              </a:defRPr>
            </a:lvl1pPr>
            <a:lvl2pPr marL="742950" indent="-285750" eaLnBrk="0" hangingPunct="0">
              <a:defRPr sz="2400" b="1">
                <a:solidFill>
                  <a:schemeClr val="tx1"/>
                </a:solidFill>
                <a:latin typeface="Times" pitchFamily="18" charset="0"/>
              </a:defRPr>
            </a:lvl2pPr>
            <a:lvl3pPr marL="1143000" indent="-228600" eaLnBrk="0" hangingPunct="0">
              <a:defRPr sz="2400" b="1">
                <a:solidFill>
                  <a:schemeClr val="tx1"/>
                </a:solidFill>
                <a:latin typeface="Times" pitchFamily="18" charset="0"/>
              </a:defRPr>
            </a:lvl3pPr>
            <a:lvl4pPr marL="1600200" indent="-228600" eaLnBrk="0" hangingPunct="0">
              <a:defRPr sz="2400" b="1">
                <a:solidFill>
                  <a:schemeClr val="tx1"/>
                </a:solidFill>
                <a:latin typeface="Times" pitchFamily="18" charset="0"/>
              </a:defRPr>
            </a:lvl4pPr>
            <a:lvl5pPr marL="2057400" indent="-228600" eaLnBrk="0" hangingPunct="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fld id="{A9791125-0E9B-4EE2-B729-FD0A6A6F0E03}" type="slidenum">
              <a:rPr lang="en-GB" sz="1200" b="0" smtClean="0">
                <a:solidFill>
                  <a:srgbClr val="000000"/>
                </a:solidFill>
              </a:rPr>
              <a:pPr/>
              <a:t>11</a:t>
            </a:fld>
            <a:endParaRPr lang="en-GB" sz="1200" b="0" dirty="0" smtClean="0">
              <a:solidFill>
                <a:srgbClr val="000000"/>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06357" y="4715153"/>
            <a:ext cx="4984962"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smtClean="0"/>
          </a:p>
        </p:txBody>
      </p:sp>
      <p:sp>
        <p:nvSpPr>
          <p:cNvPr id="30724" name="Slide Number Placeholder 3"/>
          <p:cNvSpPr>
            <a:spLocks noGrp="1"/>
          </p:cNvSpPr>
          <p:nvPr>
            <p:ph type="sldNum" sz="quarter" idx="5"/>
          </p:nvPr>
        </p:nvSpPr>
        <p:spPr>
          <a:noFill/>
        </p:spPr>
        <p:txBody>
          <a:bodyPr/>
          <a:lstStyle>
            <a:lvl1pPr eaLnBrk="0" hangingPunct="0">
              <a:defRPr sz="1200">
                <a:solidFill>
                  <a:srgbClr val="0F5494"/>
                </a:solidFill>
                <a:latin typeface="Verdana" pitchFamily="34" charset="0"/>
              </a:defRPr>
            </a:lvl1pPr>
            <a:lvl2pPr marL="756546" indent="-290979" eaLnBrk="0" hangingPunct="0">
              <a:defRPr sz="1200">
                <a:solidFill>
                  <a:srgbClr val="0F5494"/>
                </a:solidFill>
                <a:latin typeface="Verdana" pitchFamily="34" charset="0"/>
              </a:defRPr>
            </a:lvl2pPr>
            <a:lvl3pPr marL="1163917" indent="-232783" eaLnBrk="0" hangingPunct="0">
              <a:defRPr sz="1200">
                <a:solidFill>
                  <a:srgbClr val="0F5494"/>
                </a:solidFill>
                <a:latin typeface="Verdana" pitchFamily="34" charset="0"/>
              </a:defRPr>
            </a:lvl3pPr>
            <a:lvl4pPr marL="1629484" indent="-232783" eaLnBrk="0" hangingPunct="0">
              <a:defRPr sz="1200">
                <a:solidFill>
                  <a:srgbClr val="0F5494"/>
                </a:solidFill>
                <a:latin typeface="Verdana" pitchFamily="34" charset="0"/>
              </a:defRPr>
            </a:lvl4pPr>
            <a:lvl5pPr marL="2095050" indent="-232783" eaLnBrk="0" hangingPunct="0">
              <a:defRPr sz="1200">
                <a:solidFill>
                  <a:srgbClr val="0F5494"/>
                </a:solidFill>
                <a:latin typeface="Verdana" pitchFamily="34" charset="0"/>
              </a:defRPr>
            </a:lvl5pPr>
            <a:lvl6pPr marL="2560617" indent="-232783" eaLnBrk="0" fontAlgn="base" hangingPunct="0">
              <a:spcBef>
                <a:spcPct val="0"/>
              </a:spcBef>
              <a:spcAft>
                <a:spcPct val="0"/>
              </a:spcAft>
              <a:defRPr sz="1200">
                <a:solidFill>
                  <a:srgbClr val="0F5494"/>
                </a:solidFill>
                <a:latin typeface="Verdana" pitchFamily="34" charset="0"/>
              </a:defRPr>
            </a:lvl6pPr>
            <a:lvl7pPr marL="3026184" indent="-232783" eaLnBrk="0" fontAlgn="base" hangingPunct="0">
              <a:spcBef>
                <a:spcPct val="0"/>
              </a:spcBef>
              <a:spcAft>
                <a:spcPct val="0"/>
              </a:spcAft>
              <a:defRPr sz="1200">
                <a:solidFill>
                  <a:srgbClr val="0F5494"/>
                </a:solidFill>
                <a:latin typeface="Verdana" pitchFamily="34" charset="0"/>
              </a:defRPr>
            </a:lvl7pPr>
            <a:lvl8pPr marL="3491751" indent="-232783" eaLnBrk="0" fontAlgn="base" hangingPunct="0">
              <a:spcBef>
                <a:spcPct val="0"/>
              </a:spcBef>
              <a:spcAft>
                <a:spcPct val="0"/>
              </a:spcAft>
              <a:defRPr sz="1200">
                <a:solidFill>
                  <a:srgbClr val="0F5494"/>
                </a:solidFill>
                <a:latin typeface="Verdana" pitchFamily="34" charset="0"/>
              </a:defRPr>
            </a:lvl8pPr>
            <a:lvl9pPr marL="3957317" indent="-232783" eaLnBrk="0" fontAlgn="base" hangingPunct="0">
              <a:spcBef>
                <a:spcPct val="0"/>
              </a:spcBef>
              <a:spcAft>
                <a:spcPct val="0"/>
              </a:spcAft>
              <a:defRPr sz="1200">
                <a:solidFill>
                  <a:srgbClr val="0F5494"/>
                </a:solidFill>
                <a:latin typeface="Verdana" pitchFamily="34" charset="0"/>
              </a:defRPr>
            </a:lvl9pPr>
          </a:lstStyle>
          <a:p>
            <a:pPr eaLnBrk="1" hangingPunct="1"/>
            <a:fld id="{F7A72A8C-68C5-4D1B-A815-3724A78BAD69}" type="slidenum">
              <a:rPr lang="en-GB" smtClean="0">
                <a:solidFill>
                  <a:schemeClr val="tx1"/>
                </a:solidFill>
                <a:latin typeface="Arial" charset="0"/>
              </a:rPr>
              <a:pPr eaLnBrk="1" hangingPunct="1"/>
              <a:t>14</a:t>
            </a:fld>
            <a:endParaRPr lang="en-GB" smtClean="0">
              <a:solidFill>
                <a:schemeClr val="tx1"/>
              </a:solidFil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US" smtClean="0"/>
          </a:p>
        </p:txBody>
      </p:sp>
      <p:sp>
        <p:nvSpPr>
          <p:cNvPr id="31748" name="Slide Number Placeholder 3"/>
          <p:cNvSpPr>
            <a:spLocks noGrp="1"/>
          </p:cNvSpPr>
          <p:nvPr>
            <p:ph type="sldNum" sz="quarter" idx="5"/>
          </p:nvPr>
        </p:nvSpPr>
        <p:spPr>
          <a:noFill/>
        </p:spPr>
        <p:txBody>
          <a:bodyPr/>
          <a:lstStyle>
            <a:lvl1pPr eaLnBrk="0" hangingPunct="0">
              <a:defRPr sz="1200">
                <a:solidFill>
                  <a:srgbClr val="0F5494"/>
                </a:solidFill>
                <a:latin typeface="Verdana" pitchFamily="34" charset="0"/>
              </a:defRPr>
            </a:lvl1pPr>
            <a:lvl2pPr marL="756546" indent="-290979" eaLnBrk="0" hangingPunct="0">
              <a:defRPr sz="1200">
                <a:solidFill>
                  <a:srgbClr val="0F5494"/>
                </a:solidFill>
                <a:latin typeface="Verdana" pitchFamily="34" charset="0"/>
              </a:defRPr>
            </a:lvl2pPr>
            <a:lvl3pPr marL="1163917" indent="-232783" eaLnBrk="0" hangingPunct="0">
              <a:defRPr sz="1200">
                <a:solidFill>
                  <a:srgbClr val="0F5494"/>
                </a:solidFill>
                <a:latin typeface="Verdana" pitchFamily="34" charset="0"/>
              </a:defRPr>
            </a:lvl3pPr>
            <a:lvl4pPr marL="1629484" indent="-232783" eaLnBrk="0" hangingPunct="0">
              <a:defRPr sz="1200">
                <a:solidFill>
                  <a:srgbClr val="0F5494"/>
                </a:solidFill>
                <a:latin typeface="Verdana" pitchFamily="34" charset="0"/>
              </a:defRPr>
            </a:lvl4pPr>
            <a:lvl5pPr marL="2095050" indent="-232783" eaLnBrk="0" hangingPunct="0">
              <a:defRPr sz="1200">
                <a:solidFill>
                  <a:srgbClr val="0F5494"/>
                </a:solidFill>
                <a:latin typeface="Verdana" pitchFamily="34" charset="0"/>
              </a:defRPr>
            </a:lvl5pPr>
            <a:lvl6pPr marL="2560617" indent="-232783" eaLnBrk="0" fontAlgn="base" hangingPunct="0">
              <a:spcBef>
                <a:spcPct val="0"/>
              </a:spcBef>
              <a:spcAft>
                <a:spcPct val="0"/>
              </a:spcAft>
              <a:defRPr sz="1200">
                <a:solidFill>
                  <a:srgbClr val="0F5494"/>
                </a:solidFill>
                <a:latin typeface="Verdana" pitchFamily="34" charset="0"/>
              </a:defRPr>
            </a:lvl6pPr>
            <a:lvl7pPr marL="3026184" indent="-232783" eaLnBrk="0" fontAlgn="base" hangingPunct="0">
              <a:spcBef>
                <a:spcPct val="0"/>
              </a:spcBef>
              <a:spcAft>
                <a:spcPct val="0"/>
              </a:spcAft>
              <a:defRPr sz="1200">
                <a:solidFill>
                  <a:srgbClr val="0F5494"/>
                </a:solidFill>
                <a:latin typeface="Verdana" pitchFamily="34" charset="0"/>
              </a:defRPr>
            </a:lvl7pPr>
            <a:lvl8pPr marL="3491751" indent="-232783" eaLnBrk="0" fontAlgn="base" hangingPunct="0">
              <a:spcBef>
                <a:spcPct val="0"/>
              </a:spcBef>
              <a:spcAft>
                <a:spcPct val="0"/>
              </a:spcAft>
              <a:defRPr sz="1200">
                <a:solidFill>
                  <a:srgbClr val="0F5494"/>
                </a:solidFill>
                <a:latin typeface="Verdana" pitchFamily="34" charset="0"/>
              </a:defRPr>
            </a:lvl8pPr>
            <a:lvl9pPr marL="3957317" indent="-232783" eaLnBrk="0" fontAlgn="base" hangingPunct="0">
              <a:spcBef>
                <a:spcPct val="0"/>
              </a:spcBef>
              <a:spcAft>
                <a:spcPct val="0"/>
              </a:spcAft>
              <a:defRPr sz="1200">
                <a:solidFill>
                  <a:srgbClr val="0F5494"/>
                </a:solidFill>
                <a:latin typeface="Verdana" pitchFamily="34" charset="0"/>
              </a:defRPr>
            </a:lvl9pPr>
          </a:lstStyle>
          <a:p>
            <a:pPr eaLnBrk="1" hangingPunct="1"/>
            <a:fld id="{D25C935E-1CB5-4E2B-91A7-B3CD6FDF0383}" type="slidenum">
              <a:rPr lang="en-GB" smtClean="0">
                <a:solidFill>
                  <a:schemeClr val="tx1"/>
                </a:solidFill>
                <a:latin typeface="Arial" charset="0"/>
              </a:rPr>
              <a:pPr eaLnBrk="1" hangingPunct="1"/>
              <a:t>15</a:t>
            </a:fld>
            <a:endParaRPr lang="en-GB" smtClean="0">
              <a:solidFill>
                <a:schemeClr val="tx1"/>
              </a:solidFill>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en-US" smtClean="0"/>
          </a:p>
        </p:txBody>
      </p:sp>
      <p:sp>
        <p:nvSpPr>
          <p:cNvPr id="32772" name="Slide Number Placeholder 3"/>
          <p:cNvSpPr>
            <a:spLocks noGrp="1"/>
          </p:cNvSpPr>
          <p:nvPr>
            <p:ph type="sldNum" sz="quarter" idx="5"/>
          </p:nvPr>
        </p:nvSpPr>
        <p:spPr>
          <a:noFill/>
        </p:spPr>
        <p:txBody>
          <a:bodyPr/>
          <a:lstStyle>
            <a:lvl1pPr eaLnBrk="0" hangingPunct="0">
              <a:defRPr sz="1200">
                <a:solidFill>
                  <a:srgbClr val="0F5494"/>
                </a:solidFill>
                <a:latin typeface="Verdana" pitchFamily="34" charset="0"/>
              </a:defRPr>
            </a:lvl1pPr>
            <a:lvl2pPr marL="756546" indent="-290979" eaLnBrk="0" hangingPunct="0">
              <a:defRPr sz="1200">
                <a:solidFill>
                  <a:srgbClr val="0F5494"/>
                </a:solidFill>
                <a:latin typeface="Verdana" pitchFamily="34" charset="0"/>
              </a:defRPr>
            </a:lvl2pPr>
            <a:lvl3pPr marL="1163917" indent="-232783" eaLnBrk="0" hangingPunct="0">
              <a:defRPr sz="1200">
                <a:solidFill>
                  <a:srgbClr val="0F5494"/>
                </a:solidFill>
                <a:latin typeface="Verdana" pitchFamily="34" charset="0"/>
              </a:defRPr>
            </a:lvl3pPr>
            <a:lvl4pPr marL="1629484" indent="-232783" eaLnBrk="0" hangingPunct="0">
              <a:defRPr sz="1200">
                <a:solidFill>
                  <a:srgbClr val="0F5494"/>
                </a:solidFill>
                <a:latin typeface="Verdana" pitchFamily="34" charset="0"/>
              </a:defRPr>
            </a:lvl4pPr>
            <a:lvl5pPr marL="2095050" indent="-232783" eaLnBrk="0" hangingPunct="0">
              <a:defRPr sz="1200">
                <a:solidFill>
                  <a:srgbClr val="0F5494"/>
                </a:solidFill>
                <a:latin typeface="Verdana" pitchFamily="34" charset="0"/>
              </a:defRPr>
            </a:lvl5pPr>
            <a:lvl6pPr marL="2560617" indent="-232783" eaLnBrk="0" fontAlgn="base" hangingPunct="0">
              <a:spcBef>
                <a:spcPct val="0"/>
              </a:spcBef>
              <a:spcAft>
                <a:spcPct val="0"/>
              </a:spcAft>
              <a:defRPr sz="1200">
                <a:solidFill>
                  <a:srgbClr val="0F5494"/>
                </a:solidFill>
                <a:latin typeface="Verdana" pitchFamily="34" charset="0"/>
              </a:defRPr>
            </a:lvl6pPr>
            <a:lvl7pPr marL="3026184" indent="-232783" eaLnBrk="0" fontAlgn="base" hangingPunct="0">
              <a:spcBef>
                <a:spcPct val="0"/>
              </a:spcBef>
              <a:spcAft>
                <a:spcPct val="0"/>
              </a:spcAft>
              <a:defRPr sz="1200">
                <a:solidFill>
                  <a:srgbClr val="0F5494"/>
                </a:solidFill>
                <a:latin typeface="Verdana" pitchFamily="34" charset="0"/>
              </a:defRPr>
            </a:lvl7pPr>
            <a:lvl8pPr marL="3491751" indent="-232783" eaLnBrk="0" fontAlgn="base" hangingPunct="0">
              <a:spcBef>
                <a:spcPct val="0"/>
              </a:spcBef>
              <a:spcAft>
                <a:spcPct val="0"/>
              </a:spcAft>
              <a:defRPr sz="1200">
                <a:solidFill>
                  <a:srgbClr val="0F5494"/>
                </a:solidFill>
                <a:latin typeface="Verdana" pitchFamily="34" charset="0"/>
              </a:defRPr>
            </a:lvl8pPr>
            <a:lvl9pPr marL="3957317" indent="-232783" eaLnBrk="0" fontAlgn="base" hangingPunct="0">
              <a:spcBef>
                <a:spcPct val="0"/>
              </a:spcBef>
              <a:spcAft>
                <a:spcPct val="0"/>
              </a:spcAft>
              <a:defRPr sz="1200">
                <a:solidFill>
                  <a:srgbClr val="0F5494"/>
                </a:solidFill>
                <a:latin typeface="Verdana" pitchFamily="34" charset="0"/>
              </a:defRPr>
            </a:lvl9pPr>
          </a:lstStyle>
          <a:p>
            <a:pPr eaLnBrk="1" hangingPunct="1"/>
            <a:fld id="{828F43BB-36EC-4F2A-A194-A47C3FCA7262}" type="slidenum">
              <a:rPr lang="en-GB" smtClean="0">
                <a:solidFill>
                  <a:schemeClr val="tx1"/>
                </a:solidFill>
                <a:latin typeface="Arial" charset="0"/>
              </a:rPr>
              <a:pPr eaLnBrk="1" hangingPunct="1"/>
              <a:t>16</a:t>
            </a:fld>
            <a:endParaRPr lang="en-GB" smtClean="0">
              <a:solidFill>
                <a:schemeClr val="tx1"/>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US" smtClean="0"/>
          </a:p>
        </p:txBody>
      </p:sp>
      <p:sp>
        <p:nvSpPr>
          <p:cNvPr id="22532" name="Slide Number Placeholder 3"/>
          <p:cNvSpPr>
            <a:spLocks noGrp="1"/>
          </p:cNvSpPr>
          <p:nvPr>
            <p:ph type="sldNum" sz="quarter" idx="5"/>
          </p:nvPr>
        </p:nvSpPr>
        <p:spPr>
          <a:noFill/>
        </p:spPr>
        <p:txBody>
          <a:bodyPr/>
          <a:lstStyle>
            <a:lvl1pPr eaLnBrk="0" hangingPunct="0">
              <a:defRPr sz="1200">
                <a:solidFill>
                  <a:srgbClr val="0F5494"/>
                </a:solidFill>
                <a:latin typeface="Verdana" pitchFamily="34" charset="0"/>
              </a:defRPr>
            </a:lvl1pPr>
            <a:lvl2pPr marL="756546" indent="-290979" eaLnBrk="0" hangingPunct="0">
              <a:defRPr sz="1200">
                <a:solidFill>
                  <a:srgbClr val="0F5494"/>
                </a:solidFill>
                <a:latin typeface="Verdana" pitchFamily="34" charset="0"/>
              </a:defRPr>
            </a:lvl2pPr>
            <a:lvl3pPr marL="1163917" indent="-232783" eaLnBrk="0" hangingPunct="0">
              <a:defRPr sz="1200">
                <a:solidFill>
                  <a:srgbClr val="0F5494"/>
                </a:solidFill>
                <a:latin typeface="Verdana" pitchFamily="34" charset="0"/>
              </a:defRPr>
            </a:lvl3pPr>
            <a:lvl4pPr marL="1629484" indent="-232783" eaLnBrk="0" hangingPunct="0">
              <a:defRPr sz="1200">
                <a:solidFill>
                  <a:srgbClr val="0F5494"/>
                </a:solidFill>
                <a:latin typeface="Verdana" pitchFamily="34" charset="0"/>
              </a:defRPr>
            </a:lvl4pPr>
            <a:lvl5pPr marL="2095050" indent="-232783" eaLnBrk="0" hangingPunct="0">
              <a:defRPr sz="1200">
                <a:solidFill>
                  <a:srgbClr val="0F5494"/>
                </a:solidFill>
                <a:latin typeface="Verdana" pitchFamily="34" charset="0"/>
              </a:defRPr>
            </a:lvl5pPr>
            <a:lvl6pPr marL="2560617" indent="-232783" eaLnBrk="0" fontAlgn="base" hangingPunct="0">
              <a:spcBef>
                <a:spcPct val="0"/>
              </a:spcBef>
              <a:spcAft>
                <a:spcPct val="0"/>
              </a:spcAft>
              <a:defRPr sz="1200">
                <a:solidFill>
                  <a:srgbClr val="0F5494"/>
                </a:solidFill>
                <a:latin typeface="Verdana" pitchFamily="34" charset="0"/>
              </a:defRPr>
            </a:lvl6pPr>
            <a:lvl7pPr marL="3026184" indent="-232783" eaLnBrk="0" fontAlgn="base" hangingPunct="0">
              <a:spcBef>
                <a:spcPct val="0"/>
              </a:spcBef>
              <a:spcAft>
                <a:spcPct val="0"/>
              </a:spcAft>
              <a:defRPr sz="1200">
                <a:solidFill>
                  <a:srgbClr val="0F5494"/>
                </a:solidFill>
                <a:latin typeface="Verdana" pitchFamily="34" charset="0"/>
              </a:defRPr>
            </a:lvl7pPr>
            <a:lvl8pPr marL="3491751" indent="-232783" eaLnBrk="0" fontAlgn="base" hangingPunct="0">
              <a:spcBef>
                <a:spcPct val="0"/>
              </a:spcBef>
              <a:spcAft>
                <a:spcPct val="0"/>
              </a:spcAft>
              <a:defRPr sz="1200">
                <a:solidFill>
                  <a:srgbClr val="0F5494"/>
                </a:solidFill>
                <a:latin typeface="Verdana" pitchFamily="34" charset="0"/>
              </a:defRPr>
            </a:lvl8pPr>
            <a:lvl9pPr marL="3957317" indent="-232783" eaLnBrk="0" fontAlgn="base" hangingPunct="0">
              <a:spcBef>
                <a:spcPct val="0"/>
              </a:spcBef>
              <a:spcAft>
                <a:spcPct val="0"/>
              </a:spcAft>
              <a:defRPr sz="1200">
                <a:solidFill>
                  <a:srgbClr val="0F5494"/>
                </a:solidFill>
                <a:latin typeface="Verdana" pitchFamily="34" charset="0"/>
              </a:defRPr>
            </a:lvl9pPr>
          </a:lstStyle>
          <a:p>
            <a:pPr eaLnBrk="1" hangingPunct="1"/>
            <a:fld id="{B492439F-5ECA-4E61-B6D4-B934700F3E96}" type="slidenum">
              <a:rPr lang="en-GB" smtClean="0">
                <a:solidFill>
                  <a:schemeClr val="tx1"/>
                </a:solidFill>
                <a:latin typeface="Arial" charset="0"/>
              </a:rPr>
              <a:pPr eaLnBrk="1" hangingPunct="1"/>
              <a:t>19</a:t>
            </a:fld>
            <a:endParaRPr lang="en-GB" smtClean="0">
              <a:solidFill>
                <a:schemeClr val="tx1"/>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endParaRPr lang="en-US" smtClean="0"/>
          </a:p>
        </p:txBody>
      </p:sp>
      <p:sp>
        <p:nvSpPr>
          <p:cNvPr id="23556" name="Slide Number Placeholder 3"/>
          <p:cNvSpPr>
            <a:spLocks noGrp="1"/>
          </p:cNvSpPr>
          <p:nvPr>
            <p:ph type="sldNum" sz="quarter" idx="5"/>
          </p:nvPr>
        </p:nvSpPr>
        <p:spPr>
          <a:noFill/>
        </p:spPr>
        <p:txBody>
          <a:bodyPr/>
          <a:lstStyle>
            <a:lvl1pPr eaLnBrk="0" hangingPunct="0">
              <a:defRPr sz="1200">
                <a:solidFill>
                  <a:srgbClr val="0F5494"/>
                </a:solidFill>
                <a:latin typeface="Verdana" pitchFamily="34" charset="0"/>
              </a:defRPr>
            </a:lvl1pPr>
            <a:lvl2pPr marL="756546" indent="-290979" eaLnBrk="0" hangingPunct="0">
              <a:defRPr sz="1200">
                <a:solidFill>
                  <a:srgbClr val="0F5494"/>
                </a:solidFill>
                <a:latin typeface="Verdana" pitchFamily="34" charset="0"/>
              </a:defRPr>
            </a:lvl2pPr>
            <a:lvl3pPr marL="1163917" indent="-232783" eaLnBrk="0" hangingPunct="0">
              <a:defRPr sz="1200">
                <a:solidFill>
                  <a:srgbClr val="0F5494"/>
                </a:solidFill>
                <a:latin typeface="Verdana" pitchFamily="34" charset="0"/>
              </a:defRPr>
            </a:lvl3pPr>
            <a:lvl4pPr marL="1629484" indent="-232783" eaLnBrk="0" hangingPunct="0">
              <a:defRPr sz="1200">
                <a:solidFill>
                  <a:srgbClr val="0F5494"/>
                </a:solidFill>
                <a:latin typeface="Verdana" pitchFamily="34" charset="0"/>
              </a:defRPr>
            </a:lvl4pPr>
            <a:lvl5pPr marL="2095050" indent="-232783" eaLnBrk="0" hangingPunct="0">
              <a:defRPr sz="1200">
                <a:solidFill>
                  <a:srgbClr val="0F5494"/>
                </a:solidFill>
                <a:latin typeface="Verdana" pitchFamily="34" charset="0"/>
              </a:defRPr>
            </a:lvl5pPr>
            <a:lvl6pPr marL="2560617" indent="-232783" eaLnBrk="0" fontAlgn="base" hangingPunct="0">
              <a:spcBef>
                <a:spcPct val="0"/>
              </a:spcBef>
              <a:spcAft>
                <a:spcPct val="0"/>
              </a:spcAft>
              <a:defRPr sz="1200">
                <a:solidFill>
                  <a:srgbClr val="0F5494"/>
                </a:solidFill>
                <a:latin typeface="Verdana" pitchFamily="34" charset="0"/>
              </a:defRPr>
            </a:lvl6pPr>
            <a:lvl7pPr marL="3026184" indent="-232783" eaLnBrk="0" fontAlgn="base" hangingPunct="0">
              <a:spcBef>
                <a:spcPct val="0"/>
              </a:spcBef>
              <a:spcAft>
                <a:spcPct val="0"/>
              </a:spcAft>
              <a:defRPr sz="1200">
                <a:solidFill>
                  <a:srgbClr val="0F5494"/>
                </a:solidFill>
                <a:latin typeface="Verdana" pitchFamily="34" charset="0"/>
              </a:defRPr>
            </a:lvl7pPr>
            <a:lvl8pPr marL="3491751" indent="-232783" eaLnBrk="0" fontAlgn="base" hangingPunct="0">
              <a:spcBef>
                <a:spcPct val="0"/>
              </a:spcBef>
              <a:spcAft>
                <a:spcPct val="0"/>
              </a:spcAft>
              <a:defRPr sz="1200">
                <a:solidFill>
                  <a:srgbClr val="0F5494"/>
                </a:solidFill>
                <a:latin typeface="Verdana" pitchFamily="34" charset="0"/>
              </a:defRPr>
            </a:lvl8pPr>
            <a:lvl9pPr marL="3957317" indent="-232783" eaLnBrk="0" fontAlgn="base" hangingPunct="0">
              <a:spcBef>
                <a:spcPct val="0"/>
              </a:spcBef>
              <a:spcAft>
                <a:spcPct val="0"/>
              </a:spcAft>
              <a:defRPr sz="1200">
                <a:solidFill>
                  <a:srgbClr val="0F5494"/>
                </a:solidFill>
                <a:latin typeface="Verdana" pitchFamily="34" charset="0"/>
              </a:defRPr>
            </a:lvl9pPr>
          </a:lstStyle>
          <a:p>
            <a:pPr eaLnBrk="1" hangingPunct="1"/>
            <a:fld id="{D89C2EFF-1643-4A01-9389-F36534F74AC3}" type="slidenum">
              <a:rPr lang="en-GB" smtClean="0">
                <a:solidFill>
                  <a:schemeClr val="tx1"/>
                </a:solidFill>
                <a:latin typeface="Arial" charset="0"/>
              </a:rPr>
              <a:pPr eaLnBrk="1" hangingPunct="1"/>
              <a:t>20</a:t>
            </a:fld>
            <a:endParaRPr lang="en-GB" smtClean="0">
              <a:solidFill>
                <a:schemeClr val="tx1"/>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US" smtClean="0"/>
          </a:p>
        </p:txBody>
      </p:sp>
      <p:sp>
        <p:nvSpPr>
          <p:cNvPr id="24580" name="Slide Number Placeholder 3"/>
          <p:cNvSpPr>
            <a:spLocks noGrp="1"/>
          </p:cNvSpPr>
          <p:nvPr>
            <p:ph type="sldNum" sz="quarter" idx="5"/>
          </p:nvPr>
        </p:nvSpPr>
        <p:spPr>
          <a:noFill/>
        </p:spPr>
        <p:txBody>
          <a:bodyPr/>
          <a:lstStyle>
            <a:lvl1pPr eaLnBrk="0" hangingPunct="0">
              <a:defRPr sz="1200">
                <a:solidFill>
                  <a:srgbClr val="0F5494"/>
                </a:solidFill>
                <a:latin typeface="Verdana" pitchFamily="34" charset="0"/>
              </a:defRPr>
            </a:lvl1pPr>
            <a:lvl2pPr marL="756546" indent="-290979" eaLnBrk="0" hangingPunct="0">
              <a:defRPr sz="1200">
                <a:solidFill>
                  <a:srgbClr val="0F5494"/>
                </a:solidFill>
                <a:latin typeface="Verdana" pitchFamily="34" charset="0"/>
              </a:defRPr>
            </a:lvl2pPr>
            <a:lvl3pPr marL="1163917" indent="-232783" eaLnBrk="0" hangingPunct="0">
              <a:defRPr sz="1200">
                <a:solidFill>
                  <a:srgbClr val="0F5494"/>
                </a:solidFill>
                <a:latin typeface="Verdana" pitchFamily="34" charset="0"/>
              </a:defRPr>
            </a:lvl3pPr>
            <a:lvl4pPr marL="1629484" indent="-232783" eaLnBrk="0" hangingPunct="0">
              <a:defRPr sz="1200">
                <a:solidFill>
                  <a:srgbClr val="0F5494"/>
                </a:solidFill>
                <a:latin typeface="Verdana" pitchFamily="34" charset="0"/>
              </a:defRPr>
            </a:lvl4pPr>
            <a:lvl5pPr marL="2095050" indent="-232783" eaLnBrk="0" hangingPunct="0">
              <a:defRPr sz="1200">
                <a:solidFill>
                  <a:srgbClr val="0F5494"/>
                </a:solidFill>
                <a:latin typeface="Verdana" pitchFamily="34" charset="0"/>
              </a:defRPr>
            </a:lvl5pPr>
            <a:lvl6pPr marL="2560617" indent="-232783" eaLnBrk="0" fontAlgn="base" hangingPunct="0">
              <a:spcBef>
                <a:spcPct val="0"/>
              </a:spcBef>
              <a:spcAft>
                <a:spcPct val="0"/>
              </a:spcAft>
              <a:defRPr sz="1200">
                <a:solidFill>
                  <a:srgbClr val="0F5494"/>
                </a:solidFill>
                <a:latin typeface="Verdana" pitchFamily="34" charset="0"/>
              </a:defRPr>
            </a:lvl6pPr>
            <a:lvl7pPr marL="3026184" indent="-232783" eaLnBrk="0" fontAlgn="base" hangingPunct="0">
              <a:spcBef>
                <a:spcPct val="0"/>
              </a:spcBef>
              <a:spcAft>
                <a:spcPct val="0"/>
              </a:spcAft>
              <a:defRPr sz="1200">
                <a:solidFill>
                  <a:srgbClr val="0F5494"/>
                </a:solidFill>
                <a:latin typeface="Verdana" pitchFamily="34" charset="0"/>
              </a:defRPr>
            </a:lvl7pPr>
            <a:lvl8pPr marL="3491751" indent="-232783" eaLnBrk="0" fontAlgn="base" hangingPunct="0">
              <a:spcBef>
                <a:spcPct val="0"/>
              </a:spcBef>
              <a:spcAft>
                <a:spcPct val="0"/>
              </a:spcAft>
              <a:defRPr sz="1200">
                <a:solidFill>
                  <a:srgbClr val="0F5494"/>
                </a:solidFill>
                <a:latin typeface="Verdana" pitchFamily="34" charset="0"/>
              </a:defRPr>
            </a:lvl8pPr>
            <a:lvl9pPr marL="3957317" indent="-232783" eaLnBrk="0" fontAlgn="base" hangingPunct="0">
              <a:spcBef>
                <a:spcPct val="0"/>
              </a:spcBef>
              <a:spcAft>
                <a:spcPct val="0"/>
              </a:spcAft>
              <a:defRPr sz="1200">
                <a:solidFill>
                  <a:srgbClr val="0F5494"/>
                </a:solidFill>
                <a:latin typeface="Verdana" pitchFamily="34" charset="0"/>
              </a:defRPr>
            </a:lvl9pPr>
          </a:lstStyle>
          <a:p>
            <a:pPr eaLnBrk="1" hangingPunct="1"/>
            <a:fld id="{D52A1AC5-2ADE-4ABE-B7F6-F962AD9948CD}" type="slidenum">
              <a:rPr lang="en-GB" smtClean="0">
                <a:solidFill>
                  <a:schemeClr val="tx1"/>
                </a:solidFill>
                <a:latin typeface="Arial" charset="0"/>
              </a:rPr>
              <a:pPr eaLnBrk="1" hangingPunct="1"/>
              <a:t>21</a:t>
            </a:fld>
            <a:endParaRPr lang="en-GB" smtClean="0">
              <a:solidFill>
                <a:schemeClr val="tx1"/>
              </a:solidFill>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US" smtClean="0"/>
          </a:p>
        </p:txBody>
      </p:sp>
      <p:sp>
        <p:nvSpPr>
          <p:cNvPr id="25604" name="Slide Number Placeholder 3"/>
          <p:cNvSpPr>
            <a:spLocks noGrp="1"/>
          </p:cNvSpPr>
          <p:nvPr>
            <p:ph type="sldNum" sz="quarter" idx="5"/>
          </p:nvPr>
        </p:nvSpPr>
        <p:spPr>
          <a:noFill/>
        </p:spPr>
        <p:txBody>
          <a:bodyPr/>
          <a:lstStyle>
            <a:lvl1pPr eaLnBrk="0" hangingPunct="0">
              <a:defRPr sz="1200">
                <a:solidFill>
                  <a:srgbClr val="0F5494"/>
                </a:solidFill>
                <a:latin typeface="Verdana" pitchFamily="34" charset="0"/>
              </a:defRPr>
            </a:lvl1pPr>
            <a:lvl2pPr marL="756546" indent="-290979" eaLnBrk="0" hangingPunct="0">
              <a:defRPr sz="1200">
                <a:solidFill>
                  <a:srgbClr val="0F5494"/>
                </a:solidFill>
                <a:latin typeface="Verdana" pitchFamily="34" charset="0"/>
              </a:defRPr>
            </a:lvl2pPr>
            <a:lvl3pPr marL="1163917" indent="-232783" eaLnBrk="0" hangingPunct="0">
              <a:defRPr sz="1200">
                <a:solidFill>
                  <a:srgbClr val="0F5494"/>
                </a:solidFill>
                <a:latin typeface="Verdana" pitchFamily="34" charset="0"/>
              </a:defRPr>
            </a:lvl3pPr>
            <a:lvl4pPr marL="1629484" indent="-232783" eaLnBrk="0" hangingPunct="0">
              <a:defRPr sz="1200">
                <a:solidFill>
                  <a:srgbClr val="0F5494"/>
                </a:solidFill>
                <a:latin typeface="Verdana" pitchFamily="34" charset="0"/>
              </a:defRPr>
            </a:lvl4pPr>
            <a:lvl5pPr marL="2095050" indent="-232783" eaLnBrk="0" hangingPunct="0">
              <a:defRPr sz="1200">
                <a:solidFill>
                  <a:srgbClr val="0F5494"/>
                </a:solidFill>
                <a:latin typeface="Verdana" pitchFamily="34" charset="0"/>
              </a:defRPr>
            </a:lvl5pPr>
            <a:lvl6pPr marL="2560617" indent="-232783" eaLnBrk="0" fontAlgn="base" hangingPunct="0">
              <a:spcBef>
                <a:spcPct val="0"/>
              </a:spcBef>
              <a:spcAft>
                <a:spcPct val="0"/>
              </a:spcAft>
              <a:defRPr sz="1200">
                <a:solidFill>
                  <a:srgbClr val="0F5494"/>
                </a:solidFill>
                <a:latin typeface="Verdana" pitchFamily="34" charset="0"/>
              </a:defRPr>
            </a:lvl6pPr>
            <a:lvl7pPr marL="3026184" indent="-232783" eaLnBrk="0" fontAlgn="base" hangingPunct="0">
              <a:spcBef>
                <a:spcPct val="0"/>
              </a:spcBef>
              <a:spcAft>
                <a:spcPct val="0"/>
              </a:spcAft>
              <a:defRPr sz="1200">
                <a:solidFill>
                  <a:srgbClr val="0F5494"/>
                </a:solidFill>
                <a:latin typeface="Verdana" pitchFamily="34" charset="0"/>
              </a:defRPr>
            </a:lvl7pPr>
            <a:lvl8pPr marL="3491751" indent="-232783" eaLnBrk="0" fontAlgn="base" hangingPunct="0">
              <a:spcBef>
                <a:spcPct val="0"/>
              </a:spcBef>
              <a:spcAft>
                <a:spcPct val="0"/>
              </a:spcAft>
              <a:defRPr sz="1200">
                <a:solidFill>
                  <a:srgbClr val="0F5494"/>
                </a:solidFill>
                <a:latin typeface="Verdana" pitchFamily="34" charset="0"/>
              </a:defRPr>
            </a:lvl8pPr>
            <a:lvl9pPr marL="3957317" indent="-232783" eaLnBrk="0" fontAlgn="base" hangingPunct="0">
              <a:spcBef>
                <a:spcPct val="0"/>
              </a:spcBef>
              <a:spcAft>
                <a:spcPct val="0"/>
              </a:spcAft>
              <a:defRPr sz="1200">
                <a:solidFill>
                  <a:srgbClr val="0F5494"/>
                </a:solidFill>
                <a:latin typeface="Verdana" pitchFamily="34" charset="0"/>
              </a:defRPr>
            </a:lvl9pPr>
          </a:lstStyle>
          <a:p>
            <a:pPr eaLnBrk="1" hangingPunct="1"/>
            <a:fld id="{1A33276A-BAA4-4193-BC63-8215866AF675}" type="slidenum">
              <a:rPr lang="en-GB" smtClean="0">
                <a:solidFill>
                  <a:schemeClr val="tx1"/>
                </a:solidFill>
                <a:latin typeface="Arial" charset="0"/>
              </a:rPr>
              <a:pPr eaLnBrk="1" hangingPunct="1"/>
              <a:t>22</a:t>
            </a:fld>
            <a:endParaRPr lang="en-GB" smtClean="0">
              <a:solidFill>
                <a:schemeClr val="tx1"/>
              </a:solidFill>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smtClean="0"/>
          </a:p>
        </p:txBody>
      </p:sp>
      <p:sp>
        <p:nvSpPr>
          <p:cNvPr id="26628" name="Slide Number Placeholder 3"/>
          <p:cNvSpPr>
            <a:spLocks noGrp="1"/>
          </p:cNvSpPr>
          <p:nvPr>
            <p:ph type="sldNum" sz="quarter" idx="5"/>
          </p:nvPr>
        </p:nvSpPr>
        <p:spPr>
          <a:noFill/>
        </p:spPr>
        <p:txBody>
          <a:bodyPr/>
          <a:lstStyle>
            <a:lvl1pPr eaLnBrk="0" hangingPunct="0">
              <a:defRPr sz="1200">
                <a:solidFill>
                  <a:srgbClr val="0F5494"/>
                </a:solidFill>
                <a:latin typeface="Verdana" pitchFamily="34" charset="0"/>
              </a:defRPr>
            </a:lvl1pPr>
            <a:lvl2pPr marL="756546" indent="-290979" eaLnBrk="0" hangingPunct="0">
              <a:defRPr sz="1200">
                <a:solidFill>
                  <a:srgbClr val="0F5494"/>
                </a:solidFill>
                <a:latin typeface="Verdana" pitchFamily="34" charset="0"/>
              </a:defRPr>
            </a:lvl2pPr>
            <a:lvl3pPr marL="1163917" indent="-232783" eaLnBrk="0" hangingPunct="0">
              <a:defRPr sz="1200">
                <a:solidFill>
                  <a:srgbClr val="0F5494"/>
                </a:solidFill>
                <a:latin typeface="Verdana" pitchFamily="34" charset="0"/>
              </a:defRPr>
            </a:lvl3pPr>
            <a:lvl4pPr marL="1629484" indent="-232783" eaLnBrk="0" hangingPunct="0">
              <a:defRPr sz="1200">
                <a:solidFill>
                  <a:srgbClr val="0F5494"/>
                </a:solidFill>
                <a:latin typeface="Verdana" pitchFamily="34" charset="0"/>
              </a:defRPr>
            </a:lvl4pPr>
            <a:lvl5pPr marL="2095050" indent="-232783" eaLnBrk="0" hangingPunct="0">
              <a:defRPr sz="1200">
                <a:solidFill>
                  <a:srgbClr val="0F5494"/>
                </a:solidFill>
                <a:latin typeface="Verdana" pitchFamily="34" charset="0"/>
              </a:defRPr>
            </a:lvl5pPr>
            <a:lvl6pPr marL="2560617" indent="-232783" eaLnBrk="0" fontAlgn="base" hangingPunct="0">
              <a:spcBef>
                <a:spcPct val="0"/>
              </a:spcBef>
              <a:spcAft>
                <a:spcPct val="0"/>
              </a:spcAft>
              <a:defRPr sz="1200">
                <a:solidFill>
                  <a:srgbClr val="0F5494"/>
                </a:solidFill>
                <a:latin typeface="Verdana" pitchFamily="34" charset="0"/>
              </a:defRPr>
            </a:lvl6pPr>
            <a:lvl7pPr marL="3026184" indent="-232783" eaLnBrk="0" fontAlgn="base" hangingPunct="0">
              <a:spcBef>
                <a:spcPct val="0"/>
              </a:spcBef>
              <a:spcAft>
                <a:spcPct val="0"/>
              </a:spcAft>
              <a:defRPr sz="1200">
                <a:solidFill>
                  <a:srgbClr val="0F5494"/>
                </a:solidFill>
                <a:latin typeface="Verdana" pitchFamily="34" charset="0"/>
              </a:defRPr>
            </a:lvl7pPr>
            <a:lvl8pPr marL="3491751" indent="-232783" eaLnBrk="0" fontAlgn="base" hangingPunct="0">
              <a:spcBef>
                <a:spcPct val="0"/>
              </a:spcBef>
              <a:spcAft>
                <a:spcPct val="0"/>
              </a:spcAft>
              <a:defRPr sz="1200">
                <a:solidFill>
                  <a:srgbClr val="0F5494"/>
                </a:solidFill>
                <a:latin typeface="Verdana" pitchFamily="34" charset="0"/>
              </a:defRPr>
            </a:lvl8pPr>
            <a:lvl9pPr marL="3957317" indent="-232783" eaLnBrk="0" fontAlgn="base" hangingPunct="0">
              <a:spcBef>
                <a:spcPct val="0"/>
              </a:spcBef>
              <a:spcAft>
                <a:spcPct val="0"/>
              </a:spcAft>
              <a:defRPr sz="1200">
                <a:solidFill>
                  <a:srgbClr val="0F5494"/>
                </a:solidFill>
                <a:latin typeface="Verdana" pitchFamily="34" charset="0"/>
              </a:defRPr>
            </a:lvl9pPr>
          </a:lstStyle>
          <a:p>
            <a:pPr eaLnBrk="1" hangingPunct="1"/>
            <a:fld id="{8AAEF07A-C13D-44BD-AC07-666BB7734D28}" type="slidenum">
              <a:rPr lang="en-GB" smtClean="0">
                <a:solidFill>
                  <a:schemeClr val="tx1"/>
                </a:solidFill>
                <a:latin typeface="Arial" charset="0"/>
              </a:rPr>
              <a:pPr eaLnBrk="1" hangingPunct="1"/>
              <a:t>23</a:t>
            </a:fld>
            <a:endParaRPr lang="en-GB" smtClean="0">
              <a:solidFill>
                <a:schemeClr val="tx1"/>
              </a:solidFill>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en-US" smtClean="0"/>
          </a:p>
        </p:txBody>
      </p:sp>
      <p:sp>
        <p:nvSpPr>
          <p:cNvPr id="27652" name="Slide Number Placeholder 3"/>
          <p:cNvSpPr>
            <a:spLocks noGrp="1"/>
          </p:cNvSpPr>
          <p:nvPr>
            <p:ph type="sldNum" sz="quarter" idx="5"/>
          </p:nvPr>
        </p:nvSpPr>
        <p:spPr>
          <a:noFill/>
        </p:spPr>
        <p:txBody>
          <a:bodyPr/>
          <a:lstStyle>
            <a:lvl1pPr eaLnBrk="0" hangingPunct="0">
              <a:defRPr sz="1200">
                <a:solidFill>
                  <a:srgbClr val="0F5494"/>
                </a:solidFill>
                <a:latin typeface="Verdana" pitchFamily="34" charset="0"/>
              </a:defRPr>
            </a:lvl1pPr>
            <a:lvl2pPr marL="756546" indent="-290979" eaLnBrk="0" hangingPunct="0">
              <a:defRPr sz="1200">
                <a:solidFill>
                  <a:srgbClr val="0F5494"/>
                </a:solidFill>
                <a:latin typeface="Verdana" pitchFamily="34" charset="0"/>
              </a:defRPr>
            </a:lvl2pPr>
            <a:lvl3pPr marL="1163917" indent="-232783" eaLnBrk="0" hangingPunct="0">
              <a:defRPr sz="1200">
                <a:solidFill>
                  <a:srgbClr val="0F5494"/>
                </a:solidFill>
                <a:latin typeface="Verdana" pitchFamily="34" charset="0"/>
              </a:defRPr>
            </a:lvl3pPr>
            <a:lvl4pPr marL="1629484" indent="-232783" eaLnBrk="0" hangingPunct="0">
              <a:defRPr sz="1200">
                <a:solidFill>
                  <a:srgbClr val="0F5494"/>
                </a:solidFill>
                <a:latin typeface="Verdana" pitchFamily="34" charset="0"/>
              </a:defRPr>
            </a:lvl4pPr>
            <a:lvl5pPr marL="2095050" indent="-232783" eaLnBrk="0" hangingPunct="0">
              <a:defRPr sz="1200">
                <a:solidFill>
                  <a:srgbClr val="0F5494"/>
                </a:solidFill>
                <a:latin typeface="Verdana" pitchFamily="34" charset="0"/>
              </a:defRPr>
            </a:lvl5pPr>
            <a:lvl6pPr marL="2560617" indent="-232783" eaLnBrk="0" fontAlgn="base" hangingPunct="0">
              <a:spcBef>
                <a:spcPct val="0"/>
              </a:spcBef>
              <a:spcAft>
                <a:spcPct val="0"/>
              </a:spcAft>
              <a:defRPr sz="1200">
                <a:solidFill>
                  <a:srgbClr val="0F5494"/>
                </a:solidFill>
                <a:latin typeface="Verdana" pitchFamily="34" charset="0"/>
              </a:defRPr>
            </a:lvl6pPr>
            <a:lvl7pPr marL="3026184" indent="-232783" eaLnBrk="0" fontAlgn="base" hangingPunct="0">
              <a:spcBef>
                <a:spcPct val="0"/>
              </a:spcBef>
              <a:spcAft>
                <a:spcPct val="0"/>
              </a:spcAft>
              <a:defRPr sz="1200">
                <a:solidFill>
                  <a:srgbClr val="0F5494"/>
                </a:solidFill>
                <a:latin typeface="Verdana" pitchFamily="34" charset="0"/>
              </a:defRPr>
            </a:lvl7pPr>
            <a:lvl8pPr marL="3491751" indent="-232783" eaLnBrk="0" fontAlgn="base" hangingPunct="0">
              <a:spcBef>
                <a:spcPct val="0"/>
              </a:spcBef>
              <a:spcAft>
                <a:spcPct val="0"/>
              </a:spcAft>
              <a:defRPr sz="1200">
                <a:solidFill>
                  <a:srgbClr val="0F5494"/>
                </a:solidFill>
                <a:latin typeface="Verdana" pitchFamily="34" charset="0"/>
              </a:defRPr>
            </a:lvl8pPr>
            <a:lvl9pPr marL="3957317" indent="-232783" eaLnBrk="0" fontAlgn="base" hangingPunct="0">
              <a:spcBef>
                <a:spcPct val="0"/>
              </a:spcBef>
              <a:spcAft>
                <a:spcPct val="0"/>
              </a:spcAft>
              <a:defRPr sz="1200">
                <a:solidFill>
                  <a:srgbClr val="0F5494"/>
                </a:solidFill>
                <a:latin typeface="Verdana" pitchFamily="34" charset="0"/>
              </a:defRPr>
            </a:lvl9pPr>
          </a:lstStyle>
          <a:p>
            <a:pPr eaLnBrk="1" hangingPunct="1"/>
            <a:fld id="{7293145B-7023-43B3-8468-69AEB46B775F}" type="slidenum">
              <a:rPr lang="en-GB" smtClean="0">
                <a:solidFill>
                  <a:schemeClr val="tx1"/>
                </a:solidFill>
                <a:latin typeface="Arial" charset="0"/>
              </a:rPr>
              <a:pPr eaLnBrk="1" hangingPunct="1"/>
              <a:t>24</a:t>
            </a:fld>
            <a:endParaRPr lang="en-GB" smtClean="0">
              <a:solidFill>
                <a:schemeClr val="tx1"/>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sz="1200">
                <a:solidFill>
                  <a:srgbClr val="0F5494"/>
                </a:solidFill>
                <a:latin typeface="Verdana" pitchFamily="34" charset="0"/>
              </a:defRPr>
            </a:lvl1pPr>
            <a:lvl2pPr marL="756546" indent="-290979" eaLnBrk="0" hangingPunct="0">
              <a:defRPr sz="1200">
                <a:solidFill>
                  <a:srgbClr val="0F5494"/>
                </a:solidFill>
                <a:latin typeface="Verdana" pitchFamily="34" charset="0"/>
              </a:defRPr>
            </a:lvl2pPr>
            <a:lvl3pPr marL="1163917" indent="-232783" eaLnBrk="0" hangingPunct="0">
              <a:defRPr sz="1200">
                <a:solidFill>
                  <a:srgbClr val="0F5494"/>
                </a:solidFill>
                <a:latin typeface="Verdana" pitchFamily="34" charset="0"/>
              </a:defRPr>
            </a:lvl3pPr>
            <a:lvl4pPr marL="1629484" indent="-232783" eaLnBrk="0" hangingPunct="0">
              <a:defRPr sz="1200">
                <a:solidFill>
                  <a:srgbClr val="0F5494"/>
                </a:solidFill>
                <a:latin typeface="Verdana" pitchFamily="34" charset="0"/>
              </a:defRPr>
            </a:lvl4pPr>
            <a:lvl5pPr marL="2095050" indent="-232783" eaLnBrk="0" hangingPunct="0">
              <a:defRPr sz="1200">
                <a:solidFill>
                  <a:srgbClr val="0F5494"/>
                </a:solidFill>
                <a:latin typeface="Verdana" pitchFamily="34" charset="0"/>
              </a:defRPr>
            </a:lvl5pPr>
            <a:lvl6pPr marL="2560617" indent="-232783" eaLnBrk="0" fontAlgn="base" hangingPunct="0">
              <a:spcBef>
                <a:spcPct val="0"/>
              </a:spcBef>
              <a:spcAft>
                <a:spcPct val="0"/>
              </a:spcAft>
              <a:defRPr sz="1200">
                <a:solidFill>
                  <a:srgbClr val="0F5494"/>
                </a:solidFill>
                <a:latin typeface="Verdana" pitchFamily="34" charset="0"/>
              </a:defRPr>
            </a:lvl6pPr>
            <a:lvl7pPr marL="3026184" indent="-232783" eaLnBrk="0" fontAlgn="base" hangingPunct="0">
              <a:spcBef>
                <a:spcPct val="0"/>
              </a:spcBef>
              <a:spcAft>
                <a:spcPct val="0"/>
              </a:spcAft>
              <a:defRPr sz="1200">
                <a:solidFill>
                  <a:srgbClr val="0F5494"/>
                </a:solidFill>
                <a:latin typeface="Verdana" pitchFamily="34" charset="0"/>
              </a:defRPr>
            </a:lvl7pPr>
            <a:lvl8pPr marL="3491751" indent="-232783" eaLnBrk="0" fontAlgn="base" hangingPunct="0">
              <a:spcBef>
                <a:spcPct val="0"/>
              </a:spcBef>
              <a:spcAft>
                <a:spcPct val="0"/>
              </a:spcAft>
              <a:defRPr sz="1200">
                <a:solidFill>
                  <a:srgbClr val="0F5494"/>
                </a:solidFill>
                <a:latin typeface="Verdana" pitchFamily="34" charset="0"/>
              </a:defRPr>
            </a:lvl8pPr>
            <a:lvl9pPr marL="3957317" indent="-232783" eaLnBrk="0" fontAlgn="base" hangingPunct="0">
              <a:spcBef>
                <a:spcPct val="0"/>
              </a:spcBef>
              <a:spcAft>
                <a:spcPct val="0"/>
              </a:spcAft>
              <a:defRPr sz="1200">
                <a:solidFill>
                  <a:srgbClr val="0F5494"/>
                </a:solidFill>
                <a:latin typeface="Verdana" pitchFamily="34" charset="0"/>
              </a:defRPr>
            </a:lvl9pPr>
          </a:lstStyle>
          <a:p>
            <a:pPr eaLnBrk="1" hangingPunct="1"/>
            <a:fld id="{CD03BAD6-CA1F-489C-9BD4-D36209016560}" type="slidenum">
              <a:rPr lang="en-GB" smtClean="0">
                <a:solidFill>
                  <a:schemeClr val="tx1"/>
                </a:solidFill>
                <a:latin typeface="Arial" charset="0"/>
              </a:rPr>
              <a:pPr eaLnBrk="1" hangingPunct="1"/>
              <a:t>2</a:t>
            </a:fld>
            <a:endParaRPr lang="en-GB" smtClean="0">
              <a:solidFill>
                <a:schemeClr val="tx1"/>
              </a:solidFill>
              <a:latin typeface="Arial"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US" smtClean="0"/>
          </a:p>
        </p:txBody>
      </p:sp>
      <p:sp>
        <p:nvSpPr>
          <p:cNvPr id="28676" name="Slide Number Placeholder 3"/>
          <p:cNvSpPr>
            <a:spLocks noGrp="1"/>
          </p:cNvSpPr>
          <p:nvPr>
            <p:ph type="sldNum" sz="quarter" idx="5"/>
          </p:nvPr>
        </p:nvSpPr>
        <p:spPr>
          <a:noFill/>
        </p:spPr>
        <p:txBody>
          <a:bodyPr/>
          <a:lstStyle>
            <a:lvl1pPr eaLnBrk="0" hangingPunct="0">
              <a:defRPr sz="1200">
                <a:solidFill>
                  <a:srgbClr val="0F5494"/>
                </a:solidFill>
                <a:latin typeface="Verdana" pitchFamily="34" charset="0"/>
              </a:defRPr>
            </a:lvl1pPr>
            <a:lvl2pPr marL="756546" indent="-290979" eaLnBrk="0" hangingPunct="0">
              <a:defRPr sz="1200">
                <a:solidFill>
                  <a:srgbClr val="0F5494"/>
                </a:solidFill>
                <a:latin typeface="Verdana" pitchFamily="34" charset="0"/>
              </a:defRPr>
            </a:lvl2pPr>
            <a:lvl3pPr marL="1163917" indent="-232783" eaLnBrk="0" hangingPunct="0">
              <a:defRPr sz="1200">
                <a:solidFill>
                  <a:srgbClr val="0F5494"/>
                </a:solidFill>
                <a:latin typeface="Verdana" pitchFamily="34" charset="0"/>
              </a:defRPr>
            </a:lvl3pPr>
            <a:lvl4pPr marL="1629484" indent="-232783" eaLnBrk="0" hangingPunct="0">
              <a:defRPr sz="1200">
                <a:solidFill>
                  <a:srgbClr val="0F5494"/>
                </a:solidFill>
                <a:latin typeface="Verdana" pitchFamily="34" charset="0"/>
              </a:defRPr>
            </a:lvl4pPr>
            <a:lvl5pPr marL="2095050" indent="-232783" eaLnBrk="0" hangingPunct="0">
              <a:defRPr sz="1200">
                <a:solidFill>
                  <a:srgbClr val="0F5494"/>
                </a:solidFill>
                <a:latin typeface="Verdana" pitchFamily="34" charset="0"/>
              </a:defRPr>
            </a:lvl5pPr>
            <a:lvl6pPr marL="2560617" indent="-232783" eaLnBrk="0" fontAlgn="base" hangingPunct="0">
              <a:spcBef>
                <a:spcPct val="0"/>
              </a:spcBef>
              <a:spcAft>
                <a:spcPct val="0"/>
              </a:spcAft>
              <a:defRPr sz="1200">
                <a:solidFill>
                  <a:srgbClr val="0F5494"/>
                </a:solidFill>
                <a:latin typeface="Verdana" pitchFamily="34" charset="0"/>
              </a:defRPr>
            </a:lvl6pPr>
            <a:lvl7pPr marL="3026184" indent="-232783" eaLnBrk="0" fontAlgn="base" hangingPunct="0">
              <a:spcBef>
                <a:spcPct val="0"/>
              </a:spcBef>
              <a:spcAft>
                <a:spcPct val="0"/>
              </a:spcAft>
              <a:defRPr sz="1200">
                <a:solidFill>
                  <a:srgbClr val="0F5494"/>
                </a:solidFill>
                <a:latin typeface="Verdana" pitchFamily="34" charset="0"/>
              </a:defRPr>
            </a:lvl7pPr>
            <a:lvl8pPr marL="3491751" indent="-232783" eaLnBrk="0" fontAlgn="base" hangingPunct="0">
              <a:spcBef>
                <a:spcPct val="0"/>
              </a:spcBef>
              <a:spcAft>
                <a:spcPct val="0"/>
              </a:spcAft>
              <a:defRPr sz="1200">
                <a:solidFill>
                  <a:srgbClr val="0F5494"/>
                </a:solidFill>
                <a:latin typeface="Verdana" pitchFamily="34" charset="0"/>
              </a:defRPr>
            </a:lvl8pPr>
            <a:lvl9pPr marL="3957317" indent="-232783" eaLnBrk="0" fontAlgn="base" hangingPunct="0">
              <a:spcBef>
                <a:spcPct val="0"/>
              </a:spcBef>
              <a:spcAft>
                <a:spcPct val="0"/>
              </a:spcAft>
              <a:defRPr sz="1200">
                <a:solidFill>
                  <a:srgbClr val="0F5494"/>
                </a:solidFill>
                <a:latin typeface="Verdana" pitchFamily="34" charset="0"/>
              </a:defRPr>
            </a:lvl9pPr>
          </a:lstStyle>
          <a:p>
            <a:pPr eaLnBrk="1" hangingPunct="1"/>
            <a:fld id="{1D87A8C5-598F-4314-BDA0-708AC45E036D}" type="slidenum">
              <a:rPr lang="en-GB" smtClean="0">
                <a:solidFill>
                  <a:schemeClr val="tx1"/>
                </a:solidFill>
                <a:latin typeface="Arial" charset="0"/>
              </a:rPr>
              <a:pPr eaLnBrk="1" hangingPunct="1"/>
              <a:t>25</a:t>
            </a:fld>
            <a:endParaRPr lang="en-GB" smtClean="0">
              <a:solidFill>
                <a:schemeClr val="tx1"/>
              </a:solidFill>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US" smtClean="0"/>
          </a:p>
        </p:txBody>
      </p:sp>
      <p:sp>
        <p:nvSpPr>
          <p:cNvPr id="28676" name="Slide Number Placeholder 3"/>
          <p:cNvSpPr>
            <a:spLocks noGrp="1"/>
          </p:cNvSpPr>
          <p:nvPr>
            <p:ph type="sldNum" sz="quarter" idx="5"/>
          </p:nvPr>
        </p:nvSpPr>
        <p:spPr>
          <a:noFill/>
        </p:spPr>
        <p:txBody>
          <a:bodyPr/>
          <a:lstStyle>
            <a:lvl1pPr eaLnBrk="0" hangingPunct="0">
              <a:defRPr sz="1200">
                <a:solidFill>
                  <a:srgbClr val="0F5494"/>
                </a:solidFill>
                <a:latin typeface="Verdana" pitchFamily="34" charset="0"/>
              </a:defRPr>
            </a:lvl1pPr>
            <a:lvl2pPr marL="756546" indent="-290979" eaLnBrk="0" hangingPunct="0">
              <a:defRPr sz="1200">
                <a:solidFill>
                  <a:srgbClr val="0F5494"/>
                </a:solidFill>
                <a:latin typeface="Verdana" pitchFamily="34" charset="0"/>
              </a:defRPr>
            </a:lvl2pPr>
            <a:lvl3pPr marL="1163917" indent="-232783" eaLnBrk="0" hangingPunct="0">
              <a:defRPr sz="1200">
                <a:solidFill>
                  <a:srgbClr val="0F5494"/>
                </a:solidFill>
                <a:latin typeface="Verdana" pitchFamily="34" charset="0"/>
              </a:defRPr>
            </a:lvl3pPr>
            <a:lvl4pPr marL="1629484" indent="-232783" eaLnBrk="0" hangingPunct="0">
              <a:defRPr sz="1200">
                <a:solidFill>
                  <a:srgbClr val="0F5494"/>
                </a:solidFill>
                <a:latin typeface="Verdana" pitchFamily="34" charset="0"/>
              </a:defRPr>
            </a:lvl4pPr>
            <a:lvl5pPr marL="2095050" indent="-232783" eaLnBrk="0" hangingPunct="0">
              <a:defRPr sz="1200">
                <a:solidFill>
                  <a:srgbClr val="0F5494"/>
                </a:solidFill>
                <a:latin typeface="Verdana" pitchFamily="34" charset="0"/>
              </a:defRPr>
            </a:lvl5pPr>
            <a:lvl6pPr marL="2560617" indent="-232783" eaLnBrk="0" fontAlgn="base" hangingPunct="0">
              <a:spcBef>
                <a:spcPct val="0"/>
              </a:spcBef>
              <a:spcAft>
                <a:spcPct val="0"/>
              </a:spcAft>
              <a:defRPr sz="1200">
                <a:solidFill>
                  <a:srgbClr val="0F5494"/>
                </a:solidFill>
                <a:latin typeface="Verdana" pitchFamily="34" charset="0"/>
              </a:defRPr>
            </a:lvl6pPr>
            <a:lvl7pPr marL="3026184" indent="-232783" eaLnBrk="0" fontAlgn="base" hangingPunct="0">
              <a:spcBef>
                <a:spcPct val="0"/>
              </a:spcBef>
              <a:spcAft>
                <a:spcPct val="0"/>
              </a:spcAft>
              <a:defRPr sz="1200">
                <a:solidFill>
                  <a:srgbClr val="0F5494"/>
                </a:solidFill>
                <a:latin typeface="Verdana" pitchFamily="34" charset="0"/>
              </a:defRPr>
            </a:lvl7pPr>
            <a:lvl8pPr marL="3491751" indent="-232783" eaLnBrk="0" fontAlgn="base" hangingPunct="0">
              <a:spcBef>
                <a:spcPct val="0"/>
              </a:spcBef>
              <a:spcAft>
                <a:spcPct val="0"/>
              </a:spcAft>
              <a:defRPr sz="1200">
                <a:solidFill>
                  <a:srgbClr val="0F5494"/>
                </a:solidFill>
                <a:latin typeface="Verdana" pitchFamily="34" charset="0"/>
              </a:defRPr>
            </a:lvl8pPr>
            <a:lvl9pPr marL="3957317" indent="-232783" eaLnBrk="0" fontAlgn="base" hangingPunct="0">
              <a:spcBef>
                <a:spcPct val="0"/>
              </a:spcBef>
              <a:spcAft>
                <a:spcPct val="0"/>
              </a:spcAft>
              <a:defRPr sz="1200">
                <a:solidFill>
                  <a:srgbClr val="0F5494"/>
                </a:solidFill>
                <a:latin typeface="Verdana" pitchFamily="34" charset="0"/>
              </a:defRPr>
            </a:lvl9pPr>
          </a:lstStyle>
          <a:p>
            <a:pPr eaLnBrk="1" hangingPunct="1"/>
            <a:fld id="{1D87A8C5-598F-4314-BDA0-708AC45E036D}" type="slidenum">
              <a:rPr lang="en-GB" smtClean="0">
                <a:solidFill>
                  <a:schemeClr val="tx1"/>
                </a:solidFill>
                <a:latin typeface="Arial" charset="0"/>
              </a:rPr>
              <a:pPr eaLnBrk="1" hangingPunct="1"/>
              <a:t>26</a:t>
            </a:fld>
            <a:endParaRPr lang="en-GB" smtClean="0">
              <a:solidFill>
                <a:schemeClr val="tx1"/>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pitchFamily="18" charset="0"/>
              </a:defRPr>
            </a:lvl1pPr>
            <a:lvl2pPr marL="742950" indent="-285750" eaLnBrk="0" hangingPunct="0">
              <a:defRPr sz="2400" b="1">
                <a:solidFill>
                  <a:schemeClr val="tx1"/>
                </a:solidFill>
                <a:latin typeface="Times" pitchFamily="18" charset="0"/>
              </a:defRPr>
            </a:lvl2pPr>
            <a:lvl3pPr marL="1143000" indent="-228600" eaLnBrk="0" hangingPunct="0">
              <a:defRPr sz="2400" b="1">
                <a:solidFill>
                  <a:schemeClr val="tx1"/>
                </a:solidFill>
                <a:latin typeface="Times" pitchFamily="18" charset="0"/>
              </a:defRPr>
            </a:lvl3pPr>
            <a:lvl4pPr marL="1600200" indent="-228600" eaLnBrk="0" hangingPunct="0">
              <a:defRPr sz="2400" b="1">
                <a:solidFill>
                  <a:schemeClr val="tx1"/>
                </a:solidFill>
                <a:latin typeface="Times" pitchFamily="18" charset="0"/>
              </a:defRPr>
            </a:lvl4pPr>
            <a:lvl5pPr marL="2057400" indent="-228600" eaLnBrk="0" hangingPunct="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fld id="{A9791125-0E9B-4EE2-B729-FD0A6A6F0E03}" type="slidenum">
              <a:rPr lang="en-GB" sz="1200" b="0" smtClean="0">
                <a:solidFill>
                  <a:srgbClr val="000000"/>
                </a:solidFill>
              </a:rPr>
              <a:pPr/>
              <a:t>4</a:t>
            </a:fld>
            <a:endParaRPr lang="en-GB" sz="1200" b="0" dirty="0" smtClean="0">
              <a:solidFill>
                <a:srgbClr val="000000"/>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06357" y="4715153"/>
            <a:ext cx="4984962"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pitchFamily="18" charset="0"/>
              </a:defRPr>
            </a:lvl1pPr>
            <a:lvl2pPr marL="742950" indent="-285750" eaLnBrk="0" hangingPunct="0">
              <a:defRPr sz="2400" b="1">
                <a:solidFill>
                  <a:schemeClr val="tx1"/>
                </a:solidFill>
                <a:latin typeface="Times" pitchFamily="18" charset="0"/>
              </a:defRPr>
            </a:lvl2pPr>
            <a:lvl3pPr marL="1143000" indent="-228600" eaLnBrk="0" hangingPunct="0">
              <a:defRPr sz="2400" b="1">
                <a:solidFill>
                  <a:schemeClr val="tx1"/>
                </a:solidFill>
                <a:latin typeface="Times" pitchFamily="18" charset="0"/>
              </a:defRPr>
            </a:lvl3pPr>
            <a:lvl4pPr marL="1600200" indent="-228600" eaLnBrk="0" hangingPunct="0">
              <a:defRPr sz="2400" b="1">
                <a:solidFill>
                  <a:schemeClr val="tx1"/>
                </a:solidFill>
                <a:latin typeface="Times" pitchFamily="18" charset="0"/>
              </a:defRPr>
            </a:lvl4pPr>
            <a:lvl5pPr marL="2057400" indent="-228600" eaLnBrk="0" hangingPunct="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fld id="{A9791125-0E9B-4EE2-B729-FD0A6A6F0E03}" type="slidenum">
              <a:rPr lang="en-GB" sz="1200" b="0" smtClean="0">
                <a:solidFill>
                  <a:srgbClr val="000000"/>
                </a:solidFill>
              </a:rPr>
              <a:pPr/>
              <a:t>5</a:t>
            </a:fld>
            <a:endParaRPr lang="en-GB" sz="1200" b="0" dirty="0" smtClean="0">
              <a:solidFill>
                <a:srgbClr val="000000"/>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06357" y="4715153"/>
            <a:ext cx="4984962"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pitchFamily="18" charset="0"/>
              </a:defRPr>
            </a:lvl1pPr>
            <a:lvl2pPr marL="742950" indent="-285750" eaLnBrk="0" hangingPunct="0">
              <a:defRPr sz="2400" b="1">
                <a:solidFill>
                  <a:schemeClr val="tx1"/>
                </a:solidFill>
                <a:latin typeface="Times" pitchFamily="18" charset="0"/>
              </a:defRPr>
            </a:lvl2pPr>
            <a:lvl3pPr marL="1143000" indent="-228600" eaLnBrk="0" hangingPunct="0">
              <a:defRPr sz="2400" b="1">
                <a:solidFill>
                  <a:schemeClr val="tx1"/>
                </a:solidFill>
                <a:latin typeface="Times" pitchFamily="18" charset="0"/>
              </a:defRPr>
            </a:lvl3pPr>
            <a:lvl4pPr marL="1600200" indent="-228600" eaLnBrk="0" hangingPunct="0">
              <a:defRPr sz="2400" b="1">
                <a:solidFill>
                  <a:schemeClr val="tx1"/>
                </a:solidFill>
                <a:latin typeface="Times" pitchFamily="18" charset="0"/>
              </a:defRPr>
            </a:lvl4pPr>
            <a:lvl5pPr marL="2057400" indent="-228600" eaLnBrk="0" hangingPunct="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fld id="{A9791125-0E9B-4EE2-B729-FD0A6A6F0E03}" type="slidenum">
              <a:rPr lang="en-GB" sz="1200" b="0" smtClean="0">
                <a:solidFill>
                  <a:srgbClr val="000000"/>
                </a:solidFill>
              </a:rPr>
              <a:pPr/>
              <a:t>6</a:t>
            </a:fld>
            <a:endParaRPr lang="en-GB" sz="1200" b="0" dirty="0" smtClean="0">
              <a:solidFill>
                <a:srgbClr val="000000"/>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06357" y="4715153"/>
            <a:ext cx="4984962"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pitchFamily="18" charset="0"/>
              </a:defRPr>
            </a:lvl1pPr>
            <a:lvl2pPr marL="742950" indent="-285750" eaLnBrk="0" hangingPunct="0">
              <a:defRPr sz="2400" b="1">
                <a:solidFill>
                  <a:schemeClr val="tx1"/>
                </a:solidFill>
                <a:latin typeface="Times" pitchFamily="18" charset="0"/>
              </a:defRPr>
            </a:lvl2pPr>
            <a:lvl3pPr marL="1143000" indent="-228600" eaLnBrk="0" hangingPunct="0">
              <a:defRPr sz="2400" b="1">
                <a:solidFill>
                  <a:schemeClr val="tx1"/>
                </a:solidFill>
                <a:latin typeface="Times" pitchFamily="18" charset="0"/>
              </a:defRPr>
            </a:lvl3pPr>
            <a:lvl4pPr marL="1600200" indent="-228600" eaLnBrk="0" hangingPunct="0">
              <a:defRPr sz="2400" b="1">
                <a:solidFill>
                  <a:schemeClr val="tx1"/>
                </a:solidFill>
                <a:latin typeface="Times" pitchFamily="18" charset="0"/>
              </a:defRPr>
            </a:lvl4pPr>
            <a:lvl5pPr marL="2057400" indent="-228600" eaLnBrk="0" hangingPunct="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fld id="{A9791125-0E9B-4EE2-B729-FD0A6A6F0E03}" type="slidenum">
              <a:rPr lang="en-GB" sz="1200" b="0" smtClean="0">
                <a:solidFill>
                  <a:srgbClr val="000000"/>
                </a:solidFill>
              </a:rPr>
              <a:pPr/>
              <a:t>7</a:t>
            </a:fld>
            <a:endParaRPr lang="en-GB" sz="1200" b="0" dirty="0" smtClean="0">
              <a:solidFill>
                <a:srgbClr val="000000"/>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06357" y="4715153"/>
            <a:ext cx="4984962"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pitchFamily="18" charset="0"/>
              </a:defRPr>
            </a:lvl1pPr>
            <a:lvl2pPr marL="742950" indent="-285750" eaLnBrk="0" hangingPunct="0">
              <a:defRPr sz="2400" b="1">
                <a:solidFill>
                  <a:schemeClr val="tx1"/>
                </a:solidFill>
                <a:latin typeface="Times" pitchFamily="18" charset="0"/>
              </a:defRPr>
            </a:lvl2pPr>
            <a:lvl3pPr marL="1143000" indent="-228600" eaLnBrk="0" hangingPunct="0">
              <a:defRPr sz="2400" b="1">
                <a:solidFill>
                  <a:schemeClr val="tx1"/>
                </a:solidFill>
                <a:latin typeface="Times" pitchFamily="18" charset="0"/>
              </a:defRPr>
            </a:lvl3pPr>
            <a:lvl4pPr marL="1600200" indent="-228600" eaLnBrk="0" hangingPunct="0">
              <a:defRPr sz="2400" b="1">
                <a:solidFill>
                  <a:schemeClr val="tx1"/>
                </a:solidFill>
                <a:latin typeface="Times" pitchFamily="18" charset="0"/>
              </a:defRPr>
            </a:lvl4pPr>
            <a:lvl5pPr marL="2057400" indent="-228600" eaLnBrk="0" hangingPunct="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fld id="{A9791125-0E9B-4EE2-B729-FD0A6A6F0E03}" type="slidenum">
              <a:rPr lang="en-GB" sz="1200" b="0" smtClean="0">
                <a:solidFill>
                  <a:srgbClr val="000000"/>
                </a:solidFill>
              </a:rPr>
              <a:pPr/>
              <a:t>8</a:t>
            </a:fld>
            <a:endParaRPr lang="en-GB" sz="1200" b="0" dirty="0" smtClean="0">
              <a:solidFill>
                <a:srgbClr val="000000"/>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06357" y="4715153"/>
            <a:ext cx="4984962"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pitchFamily="18" charset="0"/>
              </a:defRPr>
            </a:lvl1pPr>
            <a:lvl2pPr marL="742950" indent="-285750" eaLnBrk="0" hangingPunct="0">
              <a:defRPr sz="2400" b="1">
                <a:solidFill>
                  <a:schemeClr val="tx1"/>
                </a:solidFill>
                <a:latin typeface="Times" pitchFamily="18" charset="0"/>
              </a:defRPr>
            </a:lvl2pPr>
            <a:lvl3pPr marL="1143000" indent="-228600" eaLnBrk="0" hangingPunct="0">
              <a:defRPr sz="2400" b="1">
                <a:solidFill>
                  <a:schemeClr val="tx1"/>
                </a:solidFill>
                <a:latin typeface="Times" pitchFamily="18" charset="0"/>
              </a:defRPr>
            </a:lvl3pPr>
            <a:lvl4pPr marL="1600200" indent="-228600" eaLnBrk="0" hangingPunct="0">
              <a:defRPr sz="2400" b="1">
                <a:solidFill>
                  <a:schemeClr val="tx1"/>
                </a:solidFill>
                <a:latin typeface="Times" pitchFamily="18" charset="0"/>
              </a:defRPr>
            </a:lvl4pPr>
            <a:lvl5pPr marL="2057400" indent="-228600" eaLnBrk="0" hangingPunct="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fld id="{A9791125-0E9B-4EE2-B729-FD0A6A6F0E03}" type="slidenum">
              <a:rPr lang="en-GB" sz="1200" b="0" smtClean="0">
                <a:solidFill>
                  <a:srgbClr val="000000"/>
                </a:solidFill>
              </a:rPr>
              <a:pPr/>
              <a:t>9</a:t>
            </a:fld>
            <a:endParaRPr lang="en-GB" sz="1200" b="0" dirty="0" smtClean="0">
              <a:solidFill>
                <a:srgbClr val="000000"/>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06357" y="4715153"/>
            <a:ext cx="4984962"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pitchFamily="18" charset="0"/>
              </a:defRPr>
            </a:lvl1pPr>
            <a:lvl2pPr marL="742950" indent="-285750" eaLnBrk="0" hangingPunct="0">
              <a:defRPr sz="2400" b="1">
                <a:solidFill>
                  <a:schemeClr val="tx1"/>
                </a:solidFill>
                <a:latin typeface="Times" pitchFamily="18" charset="0"/>
              </a:defRPr>
            </a:lvl2pPr>
            <a:lvl3pPr marL="1143000" indent="-228600" eaLnBrk="0" hangingPunct="0">
              <a:defRPr sz="2400" b="1">
                <a:solidFill>
                  <a:schemeClr val="tx1"/>
                </a:solidFill>
                <a:latin typeface="Times" pitchFamily="18" charset="0"/>
              </a:defRPr>
            </a:lvl3pPr>
            <a:lvl4pPr marL="1600200" indent="-228600" eaLnBrk="0" hangingPunct="0">
              <a:defRPr sz="2400" b="1">
                <a:solidFill>
                  <a:schemeClr val="tx1"/>
                </a:solidFill>
                <a:latin typeface="Times" pitchFamily="18" charset="0"/>
              </a:defRPr>
            </a:lvl4pPr>
            <a:lvl5pPr marL="2057400" indent="-228600" eaLnBrk="0" hangingPunct="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fld id="{A9791125-0E9B-4EE2-B729-FD0A6A6F0E03}" type="slidenum">
              <a:rPr lang="en-GB" sz="1200" b="0" smtClean="0">
                <a:solidFill>
                  <a:srgbClr val="000000"/>
                </a:solidFill>
              </a:rPr>
              <a:pPr/>
              <a:t>10</a:t>
            </a:fld>
            <a:endParaRPr lang="en-GB" sz="1200" b="0" dirty="0" smtClean="0">
              <a:solidFill>
                <a:srgbClr val="000000"/>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06357" y="4715153"/>
            <a:ext cx="4984962"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dirty="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3076" name="Rectangle 4"/>
          <p:cNvSpPr>
            <a:spLocks noGrp="1" noChangeArrowheads="1"/>
          </p:cNvSpPr>
          <p:nvPr>
            <p:ph type="ctrTitle"/>
          </p:nvPr>
        </p:nvSpPr>
        <p:spPr>
          <a:xfrm>
            <a:off x="611560" y="2565400"/>
            <a:ext cx="8424490" cy="790575"/>
          </a:xfrm>
        </p:spPr>
        <p:txBody>
          <a:bodyPr/>
          <a:lstStyle>
            <a:lvl1pPr marL="3175" algn="ctr">
              <a:defRPr sz="7600">
                <a:solidFill>
                  <a:srgbClr val="FFD624"/>
                </a:solidFill>
              </a:defRPr>
            </a:lvl1pPr>
          </a:lstStyle>
          <a:p>
            <a:pPr lvl="0"/>
            <a:r>
              <a:rPr lang="fr-BE" noProof="0" dirty="0" err="1" smtClean="0"/>
              <a:t>Title</a:t>
            </a:r>
            <a:endParaRPr lang="en-GB" noProof="0" dirty="0" smtClean="0"/>
          </a:p>
        </p:txBody>
      </p:sp>
      <p:sp>
        <p:nvSpPr>
          <p:cNvPr id="3077" name="Rectangle 5"/>
          <p:cNvSpPr>
            <a:spLocks noGrp="1" noChangeArrowheads="1"/>
          </p:cNvSpPr>
          <p:nvPr>
            <p:ph type="subTitle" idx="1"/>
          </p:nvPr>
        </p:nvSpPr>
        <p:spPr>
          <a:xfrm>
            <a:off x="611188" y="3716338"/>
            <a:ext cx="8425308"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9" name="Rectangle 8"/>
          <p:cNvSpPr>
            <a:spLocks noGrp="1" noChangeArrowheads="1"/>
          </p:cNvSpPr>
          <p:nvPr>
            <p:ph type="sldNum" sz="quarter" idx="12"/>
          </p:nvPr>
        </p:nvSpPr>
        <p:spPr/>
        <p:txBody>
          <a:bodyPr/>
          <a:lstStyle>
            <a:lvl1pPr>
              <a:defRPr smtClean="0">
                <a:solidFill>
                  <a:schemeClr val="bg1"/>
                </a:solidFill>
                <a:latin typeface="+mn-lt"/>
              </a:defRPr>
            </a:lvl1pPr>
          </a:lstStyle>
          <a:p>
            <a:pPr>
              <a:defRPr/>
            </a:pPr>
            <a:fld id="{D7E7C034-E473-49E9-8B45-7FACE5FF9196}" type="slidenum">
              <a:rPr lang="en-GB"/>
              <a:pPr>
                <a:defRPr/>
              </a:pPr>
              <a:t>‹#›</a:t>
            </a:fld>
            <a:endParaRPr lang="en-GB" dirty="0"/>
          </a:p>
        </p:txBody>
      </p:sp>
    </p:spTree>
    <p:extLst>
      <p:ext uri="{BB962C8B-B14F-4D97-AF65-F5344CB8AC3E}">
        <p14:creationId xmlns:p14="http://schemas.microsoft.com/office/powerpoint/2010/main" val="285998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E08C474-3ED1-4963-B8B2-BD1B61F6A319}" type="slidenum">
              <a:rPr lang="en-GB"/>
              <a:pPr>
                <a:defRPr/>
              </a:pPr>
              <a:t>‹#›</a:t>
            </a:fld>
            <a:endParaRPr lang="en-GB" dirty="0"/>
          </a:p>
        </p:txBody>
      </p:sp>
    </p:spTree>
    <p:extLst>
      <p:ext uri="{BB962C8B-B14F-4D97-AF65-F5344CB8AC3E}">
        <p14:creationId xmlns:p14="http://schemas.microsoft.com/office/powerpoint/2010/main" val="1974879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4560FDEF-FEB4-42C6-BB9C-F0E3C07DC54C}" type="slidenum">
              <a:rPr lang="en-GB"/>
              <a:pPr>
                <a:defRPr/>
              </a:pPr>
              <a:t>‹#›</a:t>
            </a:fld>
            <a:endParaRPr lang="en-GB" dirty="0"/>
          </a:p>
        </p:txBody>
      </p:sp>
    </p:spTree>
    <p:extLst>
      <p:ext uri="{BB962C8B-B14F-4D97-AF65-F5344CB8AC3E}">
        <p14:creationId xmlns:p14="http://schemas.microsoft.com/office/powerpoint/2010/main" val="896263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GB" dirty="0"/>
          </a:p>
        </p:txBody>
      </p:sp>
      <p:sp>
        <p:nvSpPr>
          <p:cNvPr id="4" name="Footer Placeholder 3"/>
          <p:cNvSpPr>
            <a:spLocks noGrp="1"/>
          </p:cNvSpPr>
          <p:nvPr>
            <p:ph type="ftr" sz="quarter" idx="11"/>
          </p:nvPr>
        </p:nvSpPr>
        <p:spPr/>
        <p:txBody>
          <a:bodyPr/>
          <a:lstStyle/>
          <a:p>
            <a:pPr>
              <a:defRPr/>
            </a:pPr>
            <a:endParaRPr lang="en-GB" dirty="0"/>
          </a:p>
        </p:txBody>
      </p:sp>
      <p:sp>
        <p:nvSpPr>
          <p:cNvPr id="5" name="Slide Number Placeholder 4"/>
          <p:cNvSpPr>
            <a:spLocks noGrp="1"/>
          </p:cNvSpPr>
          <p:nvPr>
            <p:ph type="sldNum" sz="quarter" idx="12"/>
          </p:nvPr>
        </p:nvSpPr>
        <p:spPr/>
        <p:txBody>
          <a:bodyPr/>
          <a:lstStyle/>
          <a:p>
            <a:pPr>
              <a:defRPr/>
            </a:pPr>
            <a:fld id="{689FC33E-3184-49F6-94A3-C16E44DE4784}" type="slidenum">
              <a:rPr lang="en-GB" smtClean="0"/>
              <a:pPr>
                <a:defRPr/>
              </a:pPr>
              <a:t>‹#›</a:t>
            </a:fld>
            <a:endParaRPr lang="en-GB" dirty="0"/>
          </a:p>
        </p:txBody>
      </p:sp>
    </p:spTree>
    <p:extLst>
      <p:ext uri="{BB962C8B-B14F-4D97-AF65-F5344CB8AC3E}">
        <p14:creationId xmlns:p14="http://schemas.microsoft.com/office/powerpoint/2010/main" val="4020592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628800"/>
            <a:ext cx="8229600" cy="4824536"/>
          </a:xfrm>
        </p:spPr>
        <p:txBody>
          <a:bodyPr/>
          <a:lstStyle>
            <a:lvl1pPr>
              <a:defRPr>
                <a:solidFill>
                  <a:srgbClr val="2626EA"/>
                </a:solidFill>
              </a:defRPr>
            </a:lvl1pPr>
            <a:lvl2pPr>
              <a:defRPr>
                <a:solidFill>
                  <a:srgbClr val="2626EA"/>
                </a:solidFill>
              </a:defRPr>
            </a:lvl2pPr>
            <a:lvl3pPr>
              <a:defRPr>
                <a:solidFill>
                  <a:srgbClr val="2626EA"/>
                </a:solidFill>
              </a:defRPr>
            </a:lvl3pPr>
            <a:lvl4pPr>
              <a:defRPr>
                <a:solidFill>
                  <a:srgbClr val="2626EA"/>
                </a:solidFill>
              </a:defRPr>
            </a:lvl4pPr>
            <a:lvl5pPr>
              <a:defRPr>
                <a:solidFill>
                  <a:srgbClr val="2626EA"/>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59163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412ABFC3-A115-4554-8A98-9753B8B6A79A}" type="slidenum">
              <a:rPr lang="en-GB"/>
              <a:pPr>
                <a:defRPr/>
              </a:pPr>
              <a:t>‹#›</a:t>
            </a:fld>
            <a:endParaRPr lang="en-GB"/>
          </a:p>
        </p:txBody>
      </p:sp>
    </p:spTree>
    <p:extLst>
      <p:ext uri="{BB962C8B-B14F-4D97-AF65-F5344CB8AC3E}">
        <p14:creationId xmlns:p14="http://schemas.microsoft.com/office/powerpoint/2010/main" val="1956546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AF3FC402-F61D-42AB-A748-ED1849BE1263}" type="slidenum">
              <a:rPr lang="en-GB"/>
              <a:pPr>
                <a:defRPr/>
              </a:pPr>
              <a:t>‹#›</a:t>
            </a:fld>
            <a:endParaRPr lang="en-GB" dirty="0"/>
          </a:p>
        </p:txBody>
      </p:sp>
    </p:spTree>
    <p:extLst>
      <p:ext uri="{BB962C8B-B14F-4D97-AF65-F5344CB8AC3E}">
        <p14:creationId xmlns:p14="http://schemas.microsoft.com/office/powerpoint/2010/main" val="341075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3B61A82F-3FE3-48F8-8089-5935F722B49D}" type="slidenum">
              <a:rPr lang="en-GB"/>
              <a:pPr>
                <a:defRPr/>
              </a:pPr>
              <a:t>‹#›</a:t>
            </a:fld>
            <a:endParaRPr lang="en-GB" dirty="0"/>
          </a:p>
        </p:txBody>
      </p:sp>
    </p:spTree>
    <p:extLst>
      <p:ext uri="{BB962C8B-B14F-4D97-AF65-F5344CB8AC3E}">
        <p14:creationId xmlns:p14="http://schemas.microsoft.com/office/powerpoint/2010/main" val="158730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3C44C3F8-2CC2-45E5-87E2-B115B740ECAE}" type="slidenum">
              <a:rPr lang="en-GB"/>
              <a:pPr>
                <a:defRPr/>
              </a:pPr>
              <a:t>‹#›</a:t>
            </a:fld>
            <a:endParaRPr lang="en-GB" dirty="0"/>
          </a:p>
        </p:txBody>
      </p:sp>
    </p:spTree>
    <p:extLst>
      <p:ext uri="{BB962C8B-B14F-4D97-AF65-F5344CB8AC3E}">
        <p14:creationId xmlns:p14="http://schemas.microsoft.com/office/powerpoint/2010/main" val="2450720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DB928D80-9AA1-4CF6-9782-781A685A068D}" type="slidenum">
              <a:rPr lang="en-GB"/>
              <a:pPr>
                <a:defRPr/>
              </a:pPr>
              <a:t>‹#›</a:t>
            </a:fld>
            <a:endParaRPr lang="en-GB" dirty="0"/>
          </a:p>
        </p:txBody>
      </p:sp>
    </p:spTree>
    <p:extLst>
      <p:ext uri="{BB962C8B-B14F-4D97-AF65-F5344CB8AC3E}">
        <p14:creationId xmlns:p14="http://schemas.microsoft.com/office/powerpoint/2010/main" val="1834720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B9441F8C-8AB0-40D4-9AFE-CABC2C5A8BCC}" type="slidenum">
              <a:rPr lang="en-GB"/>
              <a:pPr>
                <a:defRPr/>
              </a:pPr>
              <a:t>‹#›</a:t>
            </a:fld>
            <a:endParaRPr lang="en-GB" dirty="0"/>
          </a:p>
        </p:txBody>
      </p:sp>
    </p:spTree>
    <p:extLst>
      <p:ext uri="{BB962C8B-B14F-4D97-AF65-F5344CB8AC3E}">
        <p14:creationId xmlns:p14="http://schemas.microsoft.com/office/powerpoint/2010/main" val="2299265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1A002BF4-F839-4E18-AFB1-595C46AE59E6}" type="slidenum">
              <a:rPr lang="en-GB"/>
              <a:pPr>
                <a:defRPr/>
              </a:pPr>
              <a:t>‹#›</a:t>
            </a:fld>
            <a:endParaRPr lang="en-GB" dirty="0"/>
          </a:p>
        </p:txBody>
      </p:sp>
    </p:spTree>
    <p:extLst>
      <p:ext uri="{BB962C8B-B14F-4D97-AF65-F5344CB8AC3E}">
        <p14:creationId xmlns:p14="http://schemas.microsoft.com/office/powerpoint/2010/main" val="634945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542B4075-8225-4A5F-B837-9E7D59373EAC}" type="slidenum">
              <a:rPr lang="en-GB"/>
              <a:pPr>
                <a:defRPr/>
              </a:pPr>
              <a:t>‹#›</a:t>
            </a:fld>
            <a:endParaRPr lang="en-GB" dirty="0"/>
          </a:p>
        </p:txBody>
      </p:sp>
    </p:spTree>
    <p:extLst>
      <p:ext uri="{BB962C8B-B14F-4D97-AF65-F5344CB8AC3E}">
        <p14:creationId xmlns:p14="http://schemas.microsoft.com/office/powerpoint/2010/main" val="203104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7ED08737-91FF-4F04-B1B7-42CCDCC86A1F}" type="slidenum">
              <a:rPr lang="en-GB"/>
              <a:pPr>
                <a:defRPr/>
              </a:pPr>
              <a:t>‹#›</a:t>
            </a:fld>
            <a:endParaRPr lang="en-GB" dirty="0"/>
          </a:p>
        </p:txBody>
      </p:sp>
    </p:spTree>
    <p:extLst>
      <p:ext uri="{BB962C8B-B14F-4D97-AF65-F5344CB8AC3E}">
        <p14:creationId xmlns:p14="http://schemas.microsoft.com/office/powerpoint/2010/main" val="807901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Arial" charset="0"/>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Arial" charset="0"/>
              </a:defRPr>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chemeClr val="tx1"/>
                </a:solidFill>
                <a:latin typeface="Arial" charset="0"/>
              </a:defRPr>
            </a:lvl1pPr>
          </a:lstStyle>
          <a:p>
            <a:pPr>
              <a:defRPr/>
            </a:pPr>
            <a:fld id="{689FC33E-3184-49F6-94A3-C16E44DE4784}" type="slidenum">
              <a:rPr lang="en-GB"/>
              <a:pPr>
                <a:defRPr/>
              </a:pPr>
              <a:t>‹#›</a:t>
            </a:fld>
            <a:endParaRPr lang="en-GB" dirty="0"/>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pic>
        <p:nvPicPr>
          <p:cNvPr id="1033" name="Picture 17" descr="LOGO CE_Vertical_EN_NEG_quadri_H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 id="2147483675" r:id="rId13"/>
    <p:sldLayoutId id="2147483676" r:id="rId14"/>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eta-share.eu/"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http://www.lt-innovate.eu/" TargetMode="External"/><Relationship Id="rId5" Type="http://schemas.openxmlformats.org/officeDocument/2006/relationships/hyperlink" Target="http://www.multilingualweb.eu/" TargetMode="External"/><Relationship Id="rId4" Type="http://schemas.openxmlformats.org/officeDocument/2006/relationships/hyperlink" Target="http://www.mosescore.eu/"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ec.europa.eu/digital-agenda/en/ict-2013"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hyperlink" Target="https://ec.europa.eu/digital-agenda/en/news/information-and-networking-days-data-value-chain-and-language-technologie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cordis.europa.eu/fp7/ict/language-technologies/" TargetMode="External"/><Relationship Id="rId2" Type="http://schemas.openxmlformats.org/officeDocument/2006/relationships/hyperlink" Target="http://cordis.europa.eu/info-managemen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opendefinition.org/"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hyperlink" Target="http://publicdata.eu/" TargetMode="External"/><Relationship Id="rId4" Type="http://schemas.openxmlformats.org/officeDocument/2006/relationships/hyperlink" Target="http://www.open-data.europa.e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lod2.eu/"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9750" y="116632"/>
            <a:ext cx="8135938" cy="1152129"/>
          </a:xfrm>
        </p:spPr>
        <p:txBody>
          <a:bodyPr/>
          <a:lstStyle/>
          <a:p>
            <a:pPr algn="r" eaLnBrk="1" hangingPunct="1">
              <a:spcBef>
                <a:spcPct val="20000"/>
              </a:spcBef>
            </a:pPr>
            <a:r>
              <a:rPr lang="en-GB" sz="2800" dirty="0" smtClean="0">
                <a:solidFill>
                  <a:srgbClr val="2D5EC1"/>
                </a:solidFill>
              </a:rPr>
              <a:t> </a:t>
            </a:r>
          </a:p>
        </p:txBody>
      </p:sp>
      <p:sp>
        <p:nvSpPr>
          <p:cNvPr id="3075" name="Rectangle 3"/>
          <p:cNvSpPr>
            <a:spLocks noGrp="1" noChangeArrowheads="1"/>
          </p:cNvSpPr>
          <p:nvPr>
            <p:ph type="subTitle" idx="1"/>
          </p:nvPr>
        </p:nvSpPr>
        <p:spPr>
          <a:xfrm>
            <a:off x="1043608" y="1628800"/>
            <a:ext cx="7200900" cy="4968405"/>
          </a:xfrm>
        </p:spPr>
        <p:txBody>
          <a:bodyPr/>
          <a:lstStyle/>
          <a:p>
            <a:pPr algn="ctr" eaLnBrk="1" hangingPunct="1">
              <a:lnSpc>
                <a:spcPct val="110000"/>
              </a:lnSpc>
              <a:spcAft>
                <a:spcPct val="10000"/>
              </a:spcAft>
            </a:pPr>
            <a:endParaRPr lang="en-GB" sz="1400" i="1" dirty="0" smtClean="0"/>
          </a:p>
          <a:p>
            <a:pPr algn="ctr" eaLnBrk="1" hangingPunct="1">
              <a:lnSpc>
                <a:spcPct val="110000"/>
              </a:lnSpc>
              <a:spcAft>
                <a:spcPct val="10000"/>
              </a:spcAft>
            </a:pPr>
            <a:r>
              <a:rPr lang="en-GB" sz="2800" b="1" dirty="0" smtClean="0">
                <a:effectLst>
                  <a:outerShdw blurRad="38100" dist="38100" dir="2700000" algn="tl">
                    <a:srgbClr val="000000">
                      <a:alpha val="43137"/>
                    </a:srgbClr>
                  </a:outerShdw>
                </a:effectLst>
              </a:rPr>
              <a:t>Kimmo Rossi</a:t>
            </a:r>
          </a:p>
          <a:p>
            <a:pPr algn="ctr" eaLnBrk="1" hangingPunct="1">
              <a:lnSpc>
                <a:spcPct val="110000"/>
              </a:lnSpc>
              <a:spcAft>
                <a:spcPct val="10000"/>
              </a:spcAft>
            </a:pPr>
            <a:r>
              <a:rPr lang="en-GB" sz="2800" dirty="0" smtClean="0">
                <a:effectLst>
                  <a:outerShdw blurRad="38100" dist="38100" dir="2700000" algn="tl">
                    <a:srgbClr val="000000">
                      <a:alpha val="43137"/>
                    </a:srgbClr>
                  </a:outerShdw>
                </a:effectLst>
              </a:rPr>
              <a:t>Head of R&amp;I sector</a:t>
            </a:r>
            <a:endParaRPr lang="en-GB" sz="2800" b="1" dirty="0" smtClean="0">
              <a:effectLst>
                <a:outerShdw blurRad="38100" dist="38100" dir="2700000" algn="tl">
                  <a:srgbClr val="000000">
                    <a:alpha val="43137"/>
                  </a:srgbClr>
                </a:outerShdw>
              </a:effectLst>
            </a:endParaRPr>
          </a:p>
          <a:p>
            <a:pPr algn="ctr" eaLnBrk="1" hangingPunct="1">
              <a:lnSpc>
                <a:spcPct val="110000"/>
              </a:lnSpc>
              <a:spcAft>
                <a:spcPct val="10000"/>
              </a:spcAft>
            </a:pPr>
            <a:r>
              <a:rPr lang="en-GB" sz="2800" b="1" dirty="0" smtClean="0">
                <a:solidFill>
                  <a:srgbClr val="FFFF00"/>
                </a:solidFill>
                <a:effectLst>
                  <a:outerShdw blurRad="38100" dist="38100" dir="2700000" algn="tl">
                    <a:srgbClr val="000000">
                      <a:alpha val="43137"/>
                    </a:srgbClr>
                  </a:outerShdw>
                </a:effectLst>
              </a:rPr>
              <a:t>European Commission</a:t>
            </a:r>
          </a:p>
          <a:p>
            <a:pPr algn="ctr" eaLnBrk="1" hangingPunct="1">
              <a:lnSpc>
                <a:spcPct val="110000"/>
              </a:lnSpc>
              <a:spcAft>
                <a:spcPct val="10000"/>
              </a:spcAft>
            </a:pPr>
            <a:r>
              <a:rPr lang="en-GB" sz="2800" b="1" dirty="0" smtClean="0">
                <a:solidFill>
                  <a:srgbClr val="FFFF00"/>
                </a:solidFill>
                <a:effectLst>
                  <a:outerShdw blurRad="38100" dist="38100" dir="2700000" algn="tl">
                    <a:srgbClr val="000000">
                      <a:alpha val="43137"/>
                    </a:srgbClr>
                  </a:outerShdw>
                </a:effectLst>
              </a:rPr>
              <a:t>DG CONNECT</a:t>
            </a:r>
            <a:r>
              <a:rPr lang="en-GB" sz="2800" dirty="0" smtClean="0">
                <a:effectLst>
                  <a:outerShdw blurRad="38100" dist="38100" dir="2700000" algn="tl">
                    <a:srgbClr val="000000">
                      <a:alpha val="43137"/>
                    </a:srgbClr>
                  </a:outerShdw>
                </a:effectLst>
              </a:rPr>
              <a:t/>
            </a:r>
            <a:br>
              <a:rPr lang="en-GB" sz="2800" dirty="0" smtClean="0">
                <a:effectLst>
                  <a:outerShdw blurRad="38100" dist="38100" dir="2700000" algn="tl">
                    <a:srgbClr val="000000">
                      <a:alpha val="43137"/>
                    </a:srgbClr>
                  </a:outerShdw>
                </a:effectLst>
              </a:rPr>
            </a:br>
            <a:r>
              <a:rPr lang="en-GB" sz="2800" dirty="0" smtClean="0">
                <a:effectLst>
                  <a:outerShdw blurRad="38100" dist="38100" dir="2700000" algn="tl">
                    <a:srgbClr val="000000">
                      <a:alpha val="43137"/>
                    </a:srgbClr>
                  </a:outerShdw>
                </a:effectLst>
              </a:rPr>
              <a:t/>
            </a:r>
            <a:br>
              <a:rPr lang="en-GB" sz="2800" dirty="0" smtClean="0">
                <a:effectLst>
                  <a:outerShdw blurRad="38100" dist="38100" dir="2700000" algn="tl">
                    <a:srgbClr val="000000">
                      <a:alpha val="43137"/>
                    </a:srgbClr>
                  </a:outerShdw>
                </a:effectLst>
              </a:rPr>
            </a:br>
            <a:r>
              <a:rPr lang="en-GB" sz="2400" i="1" dirty="0" smtClean="0">
                <a:effectLst>
                  <a:outerShdw blurRad="38100" dist="38100" dir="2700000" algn="tl">
                    <a:srgbClr val="000000">
                      <a:alpha val="43137"/>
                    </a:srgbClr>
                  </a:outerShdw>
                </a:effectLst>
              </a:rPr>
              <a:t>Unit G.3 - Data Value Chain</a:t>
            </a:r>
          </a:p>
          <a:p>
            <a:pPr algn="ctr" eaLnBrk="1" hangingPunct="1">
              <a:lnSpc>
                <a:spcPct val="110000"/>
              </a:lnSpc>
              <a:spcAft>
                <a:spcPct val="10000"/>
              </a:spcAft>
            </a:pPr>
            <a:r>
              <a:rPr lang="en-GB" sz="2400" i="1" dirty="0" smtClean="0">
                <a:effectLst>
                  <a:outerShdw blurRad="38100" dist="38100" dir="2700000" algn="tl">
                    <a:srgbClr val="000000">
                      <a:alpha val="43137"/>
                    </a:srgbClr>
                  </a:outerShdw>
                </a:effectLst>
              </a:rPr>
              <a:t/>
            </a:r>
            <a:br>
              <a:rPr lang="en-GB" sz="2400" i="1" dirty="0" smtClean="0">
                <a:effectLst>
                  <a:outerShdw blurRad="38100" dist="38100" dir="2700000" algn="tl">
                    <a:srgbClr val="000000">
                      <a:alpha val="43137"/>
                    </a:srgbClr>
                  </a:outerShdw>
                </a:effectLst>
              </a:rPr>
            </a:br>
            <a:endParaRPr lang="en-GB" sz="2400" i="1" dirty="0" smtClean="0">
              <a:effectLst>
                <a:outerShdw blurRad="38100" dist="38100" dir="2700000" algn="tl">
                  <a:srgbClr val="000000">
                    <a:alpha val="43137"/>
                  </a:srgbClr>
                </a:outerShdw>
              </a:effectLst>
            </a:endParaRPr>
          </a:p>
          <a:p>
            <a:pPr algn="ctr" eaLnBrk="1" hangingPunct="1">
              <a:lnSpc>
                <a:spcPct val="110000"/>
              </a:lnSpc>
              <a:spcAft>
                <a:spcPct val="10000"/>
              </a:spcAft>
            </a:pPr>
            <a:r>
              <a:rPr lang="en-GB" sz="2400" b="0" i="1" dirty="0" smtClean="0"/>
              <a:t>KITES Symposium 31/10/2013</a:t>
            </a:r>
            <a:br>
              <a:rPr lang="en-GB" sz="2400" b="0" i="1" dirty="0" smtClean="0"/>
            </a:br>
            <a:endParaRPr lang="en-GB" sz="2400" b="0" i="1" dirty="0" smtClean="0"/>
          </a:p>
        </p:txBody>
      </p:sp>
    </p:spTree>
    <p:extLst>
      <p:ext uri="{BB962C8B-B14F-4D97-AF65-F5344CB8AC3E}">
        <p14:creationId xmlns:p14="http://schemas.microsoft.com/office/powerpoint/2010/main" val="328532908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idx="4294967295"/>
          </p:nvPr>
        </p:nvSpPr>
        <p:spPr>
          <a:xfrm>
            <a:off x="395288" y="188913"/>
            <a:ext cx="8229600" cy="1223962"/>
          </a:xfrm>
        </p:spPr>
        <p:txBody>
          <a:bodyPr/>
          <a:lstStyle/>
          <a:p>
            <a:pPr eaLnBrk="1" hangingPunct="1"/>
            <a:r>
              <a:rPr lang="en-GB" sz="2800" dirty="0" smtClean="0">
                <a:solidFill>
                  <a:schemeClr val="bg1"/>
                </a:solidFill>
              </a:rPr>
              <a:t>Projects</a:t>
            </a:r>
            <a:r>
              <a:rPr lang="en-GB" sz="2800" dirty="0" smtClean="0"/>
              <a:t/>
            </a:r>
            <a:br>
              <a:rPr lang="en-GB" sz="2800" dirty="0" smtClean="0"/>
            </a:br>
            <a:endParaRPr lang="en-GB" sz="2800" dirty="0" smtClean="0"/>
          </a:p>
        </p:txBody>
      </p:sp>
      <p:sp>
        <p:nvSpPr>
          <p:cNvPr id="18436" name="Rectangle 3"/>
          <p:cNvSpPr>
            <a:spLocks noGrp="1" noChangeArrowheads="1"/>
          </p:cNvSpPr>
          <p:nvPr>
            <p:ph type="body" idx="1"/>
          </p:nvPr>
        </p:nvSpPr>
        <p:spPr>
          <a:xfrm>
            <a:off x="611560" y="1556792"/>
            <a:ext cx="7705353" cy="5112297"/>
          </a:xfrm>
        </p:spPr>
        <p:txBody>
          <a:bodyPr/>
          <a:lstStyle/>
          <a:p>
            <a:pPr marL="0" indent="0" eaLnBrk="1" hangingPunct="1">
              <a:spcBef>
                <a:spcPts val="900"/>
              </a:spcBef>
              <a:spcAft>
                <a:spcPts val="600"/>
              </a:spcAft>
              <a:buClr>
                <a:srgbClr val="0000FF"/>
              </a:buClr>
              <a:buSzTx/>
              <a:buFont typeface="Times" pitchFamily="18" charset="0"/>
              <a:buNone/>
            </a:pPr>
            <a:r>
              <a:rPr lang="en-GB" b="1" dirty="0" smtClean="0">
                <a:solidFill>
                  <a:srgbClr val="2626EA"/>
                </a:solidFill>
              </a:rPr>
              <a:t>Some </a:t>
            </a:r>
            <a:r>
              <a:rPr lang="en-GB" b="1" dirty="0" err="1" smtClean="0">
                <a:solidFill>
                  <a:srgbClr val="2626EA"/>
                </a:solidFill>
              </a:rPr>
              <a:t>ongoing</a:t>
            </a:r>
            <a:r>
              <a:rPr lang="en-GB" b="1" dirty="0" smtClean="0">
                <a:solidFill>
                  <a:srgbClr val="2626EA"/>
                </a:solidFill>
              </a:rPr>
              <a:t> and emerging initiatives</a:t>
            </a:r>
          </a:p>
          <a:p>
            <a:pPr lvl="1" eaLnBrk="1" hangingPunct="1">
              <a:spcBef>
                <a:spcPts val="900"/>
              </a:spcBef>
              <a:spcAft>
                <a:spcPts val="600"/>
              </a:spcAft>
              <a:buClr>
                <a:srgbClr val="0000FF"/>
              </a:buClr>
              <a:buSzTx/>
            </a:pPr>
            <a:r>
              <a:rPr lang="en-GB" sz="1800" b="0" dirty="0" smtClean="0"/>
              <a:t>META-SHARE: language resources repository and sharing infrastructure </a:t>
            </a:r>
            <a:r>
              <a:rPr lang="en-GB" sz="1800" b="0" dirty="0" smtClean="0">
                <a:hlinkClick r:id="rId3"/>
              </a:rPr>
              <a:t>www.meta-share.eu</a:t>
            </a:r>
            <a:r>
              <a:rPr lang="en-GB" sz="1800" b="0" dirty="0" smtClean="0"/>
              <a:t> </a:t>
            </a:r>
          </a:p>
          <a:p>
            <a:pPr lvl="1" eaLnBrk="1" hangingPunct="1">
              <a:spcBef>
                <a:spcPts val="900"/>
              </a:spcBef>
              <a:spcAft>
                <a:spcPts val="600"/>
              </a:spcAft>
              <a:buClr>
                <a:srgbClr val="0000FF"/>
              </a:buClr>
            </a:pPr>
            <a:r>
              <a:rPr lang="en-GB" sz="1800" b="0" dirty="0" smtClean="0"/>
              <a:t>MT training and deployment pilots: MT@EC, iTranslate4.eu, </a:t>
            </a:r>
            <a:r>
              <a:rPr lang="en-GB" sz="1800" b="0" dirty="0" err="1" smtClean="0"/>
              <a:t>LetsMT</a:t>
            </a:r>
            <a:r>
              <a:rPr lang="en-GB" sz="1800" b="0" dirty="0" smtClean="0"/>
              <a:t>!, Bologna...</a:t>
            </a:r>
          </a:p>
          <a:p>
            <a:pPr lvl="1" eaLnBrk="1" hangingPunct="1">
              <a:spcBef>
                <a:spcPts val="900"/>
              </a:spcBef>
              <a:spcAft>
                <a:spcPts val="600"/>
              </a:spcAft>
              <a:buClr>
                <a:srgbClr val="0000FF"/>
              </a:buClr>
            </a:pPr>
            <a:r>
              <a:rPr lang="en-GB" sz="1800" b="0" dirty="0" err="1" smtClean="0"/>
              <a:t>MosesCore</a:t>
            </a:r>
            <a:r>
              <a:rPr lang="en-GB" sz="1800" b="0" dirty="0" smtClean="0"/>
              <a:t>: making most out of MOSES </a:t>
            </a:r>
            <a:r>
              <a:rPr lang="en-GB" sz="1800" b="0" dirty="0" smtClean="0">
                <a:hlinkClick r:id="rId4"/>
              </a:rPr>
              <a:t>www.mosescore.eu</a:t>
            </a:r>
            <a:r>
              <a:rPr lang="en-GB" sz="1800" b="0" dirty="0" smtClean="0"/>
              <a:t> </a:t>
            </a:r>
          </a:p>
          <a:p>
            <a:pPr lvl="1" eaLnBrk="1" hangingPunct="1">
              <a:spcBef>
                <a:spcPts val="900"/>
              </a:spcBef>
              <a:spcAft>
                <a:spcPts val="600"/>
              </a:spcAft>
              <a:buClr>
                <a:srgbClr val="0000FF"/>
              </a:buClr>
              <a:buSzTx/>
            </a:pPr>
            <a:r>
              <a:rPr lang="en-GB" sz="1800" b="0" dirty="0" err="1" smtClean="0"/>
              <a:t>MultilingualWeb</a:t>
            </a:r>
            <a:r>
              <a:rPr lang="en-GB" sz="1800" b="0" dirty="0" smtClean="0"/>
              <a:t>: standards and workflows for language processing </a:t>
            </a:r>
            <a:r>
              <a:rPr lang="en-GB" sz="1800" b="0" dirty="0" smtClean="0">
                <a:hlinkClick r:id="rId5"/>
              </a:rPr>
              <a:t>www.multilingualweb.eu</a:t>
            </a:r>
            <a:r>
              <a:rPr lang="en-GB" sz="1800" b="0" dirty="0" smtClean="0"/>
              <a:t> </a:t>
            </a:r>
          </a:p>
          <a:p>
            <a:pPr lvl="1" eaLnBrk="1" hangingPunct="1">
              <a:spcBef>
                <a:spcPts val="900"/>
              </a:spcBef>
              <a:spcAft>
                <a:spcPts val="600"/>
              </a:spcAft>
              <a:buClr>
                <a:srgbClr val="0000FF"/>
              </a:buClr>
              <a:buSzTx/>
            </a:pPr>
            <a:r>
              <a:rPr lang="en-GB" sz="1800" b="0" dirty="0" smtClean="0"/>
              <a:t>FALCON: Linked (Open) Data for localisation, MT and term extraction, LIDER: Linked Data as enabler of cross-media and multilingual content analytics</a:t>
            </a:r>
          </a:p>
          <a:p>
            <a:pPr lvl="1" eaLnBrk="1" hangingPunct="1">
              <a:spcBef>
                <a:spcPts val="900"/>
              </a:spcBef>
              <a:spcAft>
                <a:spcPts val="600"/>
              </a:spcAft>
              <a:buClr>
                <a:srgbClr val="0000FF"/>
              </a:buClr>
              <a:buSzTx/>
            </a:pPr>
            <a:r>
              <a:rPr lang="en-GB" sz="1800" b="0" dirty="0" smtClean="0"/>
              <a:t>LT Innovate: networking the language industry </a:t>
            </a:r>
            <a:br>
              <a:rPr lang="en-GB" sz="1800" b="0" dirty="0" smtClean="0"/>
            </a:br>
            <a:r>
              <a:rPr lang="en-GB" sz="1800" b="0" dirty="0" smtClean="0">
                <a:hlinkClick r:id="rId6"/>
              </a:rPr>
              <a:t>www.lt-innovate.eu</a:t>
            </a:r>
            <a:r>
              <a:rPr lang="en-GB" sz="1800" b="0" dirty="0" smtClean="0"/>
              <a:t> </a:t>
            </a:r>
          </a:p>
        </p:txBody>
      </p:sp>
    </p:spTree>
    <p:extLst>
      <p:ext uri="{BB962C8B-B14F-4D97-AF65-F5344CB8AC3E}">
        <p14:creationId xmlns:p14="http://schemas.microsoft.com/office/powerpoint/2010/main" val="140827404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idx="4294967295"/>
          </p:nvPr>
        </p:nvSpPr>
        <p:spPr>
          <a:xfrm>
            <a:off x="395288" y="188913"/>
            <a:ext cx="8229600" cy="1223962"/>
          </a:xfrm>
        </p:spPr>
        <p:txBody>
          <a:bodyPr/>
          <a:lstStyle/>
          <a:p>
            <a:pPr eaLnBrk="1" hangingPunct="1"/>
            <a:r>
              <a:rPr lang="en-GB" sz="2800" dirty="0" smtClean="0">
                <a:solidFill>
                  <a:schemeClr val="bg1"/>
                </a:solidFill>
              </a:rPr>
              <a:t>MT@EC</a:t>
            </a:r>
            <a:r>
              <a:rPr lang="en-GB" sz="2800" dirty="0" smtClean="0"/>
              <a:t/>
            </a:r>
            <a:br>
              <a:rPr lang="en-GB" sz="2800" dirty="0" smtClean="0"/>
            </a:br>
            <a:endParaRPr lang="en-GB" sz="2800" dirty="0" smtClean="0"/>
          </a:p>
        </p:txBody>
      </p:sp>
      <p:sp>
        <p:nvSpPr>
          <p:cNvPr id="18436" name="Rectangle 3"/>
          <p:cNvSpPr>
            <a:spLocks noGrp="1" noChangeArrowheads="1"/>
          </p:cNvSpPr>
          <p:nvPr>
            <p:ph type="body" idx="1"/>
          </p:nvPr>
        </p:nvSpPr>
        <p:spPr>
          <a:xfrm>
            <a:off x="611560" y="1556792"/>
            <a:ext cx="7705353" cy="5112297"/>
          </a:xfrm>
        </p:spPr>
        <p:txBody>
          <a:bodyPr/>
          <a:lstStyle/>
          <a:p>
            <a:pPr marL="0" indent="0" eaLnBrk="1" hangingPunct="1">
              <a:spcBef>
                <a:spcPts val="900"/>
              </a:spcBef>
              <a:spcAft>
                <a:spcPts val="600"/>
              </a:spcAft>
              <a:buClr>
                <a:srgbClr val="0000FF"/>
              </a:buClr>
              <a:buSzTx/>
              <a:buFont typeface="Times" pitchFamily="18" charset="0"/>
              <a:buNone/>
            </a:pPr>
            <a:r>
              <a:rPr lang="en-GB" b="1" dirty="0" smtClean="0">
                <a:solidFill>
                  <a:srgbClr val="2626EA"/>
                </a:solidFill>
              </a:rPr>
              <a:t>MT@EC</a:t>
            </a:r>
          </a:p>
          <a:p>
            <a:pPr lvl="1" eaLnBrk="1" hangingPunct="1">
              <a:spcBef>
                <a:spcPts val="900"/>
              </a:spcBef>
              <a:spcAft>
                <a:spcPts val="600"/>
              </a:spcAft>
              <a:buClr>
                <a:srgbClr val="0000FF"/>
              </a:buClr>
              <a:buSzTx/>
            </a:pPr>
            <a:r>
              <a:rPr lang="en-GB" sz="1800" b="0" dirty="0" smtClean="0"/>
              <a:t>The internal Machine Translation project of Commission's DG Translation</a:t>
            </a:r>
          </a:p>
          <a:p>
            <a:pPr lvl="1" eaLnBrk="1" hangingPunct="1">
              <a:spcBef>
                <a:spcPts val="900"/>
              </a:spcBef>
              <a:spcAft>
                <a:spcPts val="600"/>
              </a:spcAft>
              <a:buClr>
                <a:srgbClr val="0000FF"/>
              </a:buClr>
            </a:pPr>
            <a:r>
              <a:rPr lang="en-GB" sz="1800" b="0" dirty="0" smtClean="0"/>
              <a:t>Aim: to provide functional MT service for EU institutions and (later), MS administrations, pan-EU online services</a:t>
            </a:r>
          </a:p>
          <a:p>
            <a:pPr lvl="1" eaLnBrk="1" hangingPunct="1">
              <a:spcBef>
                <a:spcPts val="900"/>
              </a:spcBef>
              <a:spcAft>
                <a:spcPts val="600"/>
              </a:spcAft>
              <a:buClr>
                <a:srgbClr val="0000FF"/>
              </a:buClr>
            </a:pPr>
            <a:r>
              <a:rPr lang="en-GB" sz="1800" b="0" dirty="0" smtClean="0"/>
              <a:t>Currently based on MOSES open source technology (but open to other solutions as plug-in)</a:t>
            </a:r>
          </a:p>
          <a:p>
            <a:pPr lvl="1" eaLnBrk="1" hangingPunct="1">
              <a:spcBef>
                <a:spcPts val="900"/>
              </a:spcBef>
              <a:spcAft>
                <a:spcPts val="600"/>
              </a:spcAft>
              <a:buClr>
                <a:srgbClr val="0000FF"/>
              </a:buClr>
            </a:pPr>
            <a:r>
              <a:rPr lang="en-GB" sz="1800" b="0" dirty="0" smtClean="0"/>
              <a:t>In pilot use since summer 2011 (EC)</a:t>
            </a:r>
          </a:p>
          <a:p>
            <a:pPr lvl="1" eaLnBrk="1" hangingPunct="1">
              <a:spcBef>
                <a:spcPts val="900"/>
              </a:spcBef>
              <a:spcAft>
                <a:spcPts val="600"/>
              </a:spcAft>
              <a:buClr>
                <a:srgbClr val="0000FF"/>
              </a:buClr>
              <a:buSzTx/>
            </a:pPr>
            <a:r>
              <a:rPr lang="en-GB" sz="1800" b="0" dirty="0" smtClean="0"/>
              <a:t>In production since June 2013 (EU institutions)</a:t>
            </a:r>
          </a:p>
          <a:p>
            <a:pPr lvl="1" eaLnBrk="1" hangingPunct="1">
              <a:spcBef>
                <a:spcPts val="900"/>
              </a:spcBef>
              <a:spcAft>
                <a:spcPts val="600"/>
              </a:spcAft>
              <a:buClr>
                <a:srgbClr val="0000FF"/>
              </a:buClr>
              <a:buSzTx/>
            </a:pPr>
            <a:r>
              <a:rPr lang="en-GB" sz="1800" b="0" dirty="0" smtClean="0"/>
              <a:t>Already 8 million pages translated</a:t>
            </a:r>
          </a:p>
          <a:p>
            <a:pPr lvl="1" eaLnBrk="1" hangingPunct="1">
              <a:spcBef>
                <a:spcPts val="900"/>
              </a:spcBef>
              <a:spcAft>
                <a:spcPts val="600"/>
              </a:spcAft>
              <a:buClr>
                <a:srgbClr val="0000FF"/>
              </a:buClr>
              <a:buSzTx/>
            </a:pPr>
            <a:r>
              <a:rPr lang="en-GB" sz="1800" b="0" dirty="0" smtClean="0"/>
              <a:t>Very good quality for some language pairs</a:t>
            </a:r>
          </a:p>
        </p:txBody>
      </p:sp>
    </p:spTree>
    <p:extLst>
      <p:ext uri="{BB962C8B-B14F-4D97-AF65-F5344CB8AC3E}">
        <p14:creationId xmlns:p14="http://schemas.microsoft.com/office/powerpoint/2010/main" val="210203007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484313"/>
            <a:ext cx="8229600" cy="4714875"/>
          </a:xfrm>
        </p:spPr>
        <p:txBody>
          <a:bodyPr/>
          <a:lstStyle/>
          <a:p>
            <a:pPr marL="0" indent="0" eaLnBrk="1" hangingPunct="1">
              <a:buNone/>
            </a:pPr>
            <a:r>
              <a:rPr lang="en-GB" dirty="0" smtClean="0"/>
              <a:t>On the next slides, I will present topics of interest from the current state of:</a:t>
            </a:r>
          </a:p>
          <a:p>
            <a:pPr eaLnBrk="1" hangingPunct="1">
              <a:buFont typeface="Arial" charset="0"/>
              <a:buChar char="•"/>
            </a:pPr>
            <a:r>
              <a:rPr lang="en-GB" dirty="0" smtClean="0"/>
              <a:t>Horizon 2020</a:t>
            </a:r>
          </a:p>
          <a:p>
            <a:pPr eaLnBrk="1" hangingPunct="1">
              <a:buFont typeface="Arial" charset="0"/>
              <a:buChar char="•"/>
            </a:pPr>
            <a:r>
              <a:rPr lang="en-GB" dirty="0" smtClean="0"/>
              <a:t>Connecting Europe Facility</a:t>
            </a:r>
          </a:p>
          <a:p>
            <a:pPr eaLnBrk="1" hangingPunct="1">
              <a:buFont typeface="Arial" charset="0"/>
              <a:buChar char="•"/>
            </a:pPr>
            <a:endParaRPr lang="en-GB" dirty="0"/>
          </a:p>
          <a:p>
            <a:pPr marL="0" indent="0" eaLnBrk="1" hangingPunct="1">
              <a:buNone/>
            </a:pPr>
            <a:r>
              <a:rPr lang="en-GB" dirty="0" smtClean="0"/>
              <a:t>Disclaimer: the programmes described in the next slides are at the level of proposal/draft and subject to change following a multi-party adoption process. Only the versions formally adopted by the legislative bodies can be considered final and binding.</a:t>
            </a:r>
          </a:p>
        </p:txBody>
      </p:sp>
      <p:sp>
        <p:nvSpPr>
          <p:cNvPr id="4" name="Slide Number Placeholder 3"/>
          <p:cNvSpPr>
            <a:spLocks noGrp="1"/>
          </p:cNvSpPr>
          <p:nvPr>
            <p:ph type="sldNum" sz="quarter" idx="12"/>
          </p:nvPr>
        </p:nvSpPr>
        <p:spPr/>
        <p:txBody>
          <a:bodyPr/>
          <a:lstStyle/>
          <a:p>
            <a:pPr>
              <a:defRPr/>
            </a:pPr>
            <a:fld id="{D8283A85-9B24-4731-86D5-9CA518C6A79C}" type="slidenum">
              <a:rPr lang="en-GB" smtClean="0"/>
              <a:pPr>
                <a:defRPr/>
              </a:pPr>
              <a:t>12</a:t>
            </a:fld>
            <a:endParaRPr lang="en-GB"/>
          </a:p>
        </p:txBody>
      </p:sp>
      <p:sp>
        <p:nvSpPr>
          <p:cNvPr id="4100" name="Rectangle 5"/>
          <p:cNvSpPr>
            <a:spLocks noChangeArrowheads="1"/>
          </p:cNvSpPr>
          <p:nvPr/>
        </p:nvSpPr>
        <p:spPr bwMode="auto">
          <a:xfrm>
            <a:off x="7938" y="327025"/>
            <a:ext cx="36279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000" b="1" dirty="0" smtClean="0">
                <a:solidFill>
                  <a:schemeClr val="bg1"/>
                </a:solidFill>
              </a:rPr>
              <a:t>Coming up 2014-2020</a:t>
            </a:r>
            <a:endParaRPr lang="en-GB" sz="2000" b="1" dirty="0">
              <a:solidFill>
                <a:schemeClr val="bg1"/>
              </a:solidFill>
            </a:endParaRPr>
          </a:p>
        </p:txBody>
      </p:sp>
    </p:spTree>
    <p:extLst>
      <p:ext uri="{BB962C8B-B14F-4D97-AF65-F5344CB8AC3E}">
        <p14:creationId xmlns:p14="http://schemas.microsoft.com/office/powerpoint/2010/main" val="2295708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8313" y="3213100"/>
            <a:ext cx="8229600" cy="936625"/>
          </a:xfrm>
        </p:spPr>
        <p:txBody>
          <a:bodyPr/>
          <a:lstStyle/>
          <a:p>
            <a:r>
              <a:rPr lang="en-GB" smtClean="0"/>
              <a:t>Connecting Europe Facility (CEF)</a:t>
            </a:r>
          </a:p>
        </p:txBody>
      </p:sp>
      <p:sp>
        <p:nvSpPr>
          <p:cNvPr id="4" name="Slide Number Placeholder 3"/>
          <p:cNvSpPr>
            <a:spLocks noGrp="1"/>
          </p:cNvSpPr>
          <p:nvPr>
            <p:ph type="sldNum" sz="quarter" idx="12"/>
          </p:nvPr>
        </p:nvSpPr>
        <p:spPr/>
        <p:txBody>
          <a:bodyPr/>
          <a:lstStyle/>
          <a:p>
            <a:pPr>
              <a:defRPr/>
            </a:pPr>
            <a:fld id="{EEF5C76F-1AC8-4323-BF7A-B7A4A9EA92A0}" type="slidenum">
              <a:rPr lang="en-GB" smtClean="0"/>
              <a:pPr>
                <a:defRPr/>
              </a:pPr>
              <a:t>13</a:t>
            </a:fld>
            <a:endParaRPr lang="en-GB"/>
          </a:p>
        </p:txBody>
      </p:sp>
    </p:spTree>
    <p:extLst>
      <p:ext uri="{BB962C8B-B14F-4D97-AF65-F5344CB8AC3E}">
        <p14:creationId xmlns:p14="http://schemas.microsoft.com/office/powerpoint/2010/main" val="1937648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7938" y="327025"/>
            <a:ext cx="4203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600" dirty="0">
                <a:solidFill>
                  <a:schemeClr val="bg1"/>
                </a:solidFill>
              </a:rPr>
              <a:t>CEF – </a:t>
            </a:r>
            <a:r>
              <a:rPr lang="en-GB" sz="1600" dirty="0" smtClean="0">
                <a:solidFill>
                  <a:schemeClr val="bg1"/>
                </a:solidFill>
              </a:rPr>
              <a:t>Overview</a:t>
            </a:r>
            <a:endParaRPr lang="en-GB" sz="1600" dirty="0">
              <a:solidFill>
                <a:schemeClr val="bg1"/>
              </a:solidFill>
            </a:endParaRPr>
          </a:p>
        </p:txBody>
      </p:sp>
      <p:sp>
        <p:nvSpPr>
          <p:cNvPr id="11267" name="TextBox 11"/>
          <p:cNvSpPr txBox="1">
            <a:spLocks noChangeArrowheads="1"/>
          </p:cNvSpPr>
          <p:nvPr/>
        </p:nvSpPr>
        <p:spPr bwMode="auto">
          <a:xfrm>
            <a:off x="468313" y="1700213"/>
            <a:ext cx="8207375" cy="683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GB" sz="1800" b="1" dirty="0" smtClean="0"/>
              <a:t>What is CEF?</a:t>
            </a:r>
            <a:r>
              <a:rPr lang="en-GB" sz="1800" dirty="0" smtClean="0"/>
              <a:t> </a:t>
            </a:r>
          </a:p>
          <a:p>
            <a:pPr marL="285750" indent="-285750" eaLnBrk="1" hangingPunct="1">
              <a:buFont typeface="Arial" pitchFamily="34" charset="0"/>
              <a:buChar char="•"/>
              <a:defRPr/>
            </a:pPr>
            <a:r>
              <a:rPr lang="en-GB" sz="1800" dirty="0" smtClean="0"/>
              <a:t>A funding programme for </a:t>
            </a:r>
            <a:r>
              <a:rPr lang="en-GB" sz="1800" b="1" dirty="0" smtClean="0"/>
              <a:t>infrastructures</a:t>
            </a:r>
            <a:r>
              <a:rPr lang="en-GB" sz="1800" dirty="0" smtClean="0"/>
              <a:t> and </a:t>
            </a:r>
            <a:r>
              <a:rPr lang="en-GB" sz="1800" b="1" dirty="0" smtClean="0"/>
              <a:t>deployment</a:t>
            </a:r>
            <a:r>
              <a:rPr lang="en-GB" sz="1800" dirty="0" smtClean="0"/>
              <a:t> of digital services</a:t>
            </a:r>
          </a:p>
          <a:p>
            <a:pPr marL="285750" indent="-285750" eaLnBrk="1" hangingPunct="1">
              <a:buFont typeface="Arial" pitchFamily="34" charset="0"/>
              <a:buChar char="•"/>
              <a:defRPr/>
            </a:pPr>
            <a:r>
              <a:rPr lang="en-GB" sz="1800" dirty="0" smtClean="0"/>
              <a:t>procurement and deployment of </a:t>
            </a:r>
            <a:r>
              <a:rPr lang="en-GB" sz="1800" b="1" dirty="0" smtClean="0"/>
              <a:t>mature</a:t>
            </a:r>
            <a:r>
              <a:rPr lang="en-GB" sz="1800" dirty="0" smtClean="0"/>
              <a:t> technology to build a "core platform"</a:t>
            </a:r>
          </a:p>
          <a:p>
            <a:pPr marL="285750" indent="-285750" eaLnBrk="1" hangingPunct="1">
              <a:buFont typeface="Arial" pitchFamily="34" charset="0"/>
              <a:buChar char="•"/>
              <a:defRPr/>
            </a:pPr>
            <a:r>
              <a:rPr lang="en-GB" sz="1800" dirty="0" smtClean="0"/>
              <a:t>grants for "generic services" building on and linking to core platform</a:t>
            </a:r>
          </a:p>
          <a:p>
            <a:pPr marL="285750" indent="-285750" eaLnBrk="1" hangingPunct="1">
              <a:buFont typeface="Arial" pitchFamily="34" charset="0"/>
              <a:buChar char="•"/>
              <a:defRPr/>
            </a:pPr>
            <a:r>
              <a:rPr lang="en-GB" sz="1800" dirty="0" smtClean="0"/>
              <a:t>Includes a small number of "building blocks" (e.g. document delivery, </a:t>
            </a:r>
            <a:r>
              <a:rPr lang="en-GB" sz="1800" dirty="0" err="1" smtClean="0"/>
              <a:t>eInvoicing</a:t>
            </a:r>
            <a:r>
              <a:rPr lang="en-GB" sz="1800" dirty="0" smtClean="0"/>
              <a:t>, </a:t>
            </a:r>
            <a:r>
              <a:rPr lang="en-GB" sz="1800" dirty="0" err="1" smtClean="0"/>
              <a:t>eID</a:t>
            </a:r>
            <a:r>
              <a:rPr lang="en-GB" sz="1800" dirty="0" smtClean="0"/>
              <a:t>, </a:t>
            </a:r>
            <a:r>
              <a:rPr lang="en-GB" sz="1800" b="1" dirty="0" smtClean="0"/>
              <a:t>Automated translation</a:t>
            </a:r>
            <a:r>
              <a:rPr lang="en-GB" sz="1800" dirty="0" smtClean="0"/>
              <a:t>)</a:t>
            </a:r>
          </a:p>
          <a:p>
            <a:pPr eaLnBrk="1" hangingPunct="1">
              <a:defRPr/>
            </a:pPr>
            <a:endParaRPr lang="en-GB" sz="1800" dirty="0" smtClean="0"/>
          </a:p>
          <a:p>
            <a:pPr eaLnBrk="1" hangingPunct="1">
              <a:defRPr/>
            </a:pPr>
            <a:r>
              <a:rPr lang="en-GB" sz="1800" b="1" dirty="0" smtClean="0"/>
              <a:t>What CEF is not? </a:t>
            </a:r>
          </a:p>
          <a:p>
            <a:pPr marL="285750" indent="-285750" eaLnBrk="1" hangingPunct="1">
              <a:buFont typeface="Arial" pitchFamily="34" charset="0"/>
              <a:buChar char="•"/>
              <a:defRPr/>
            </a:pPr>
            <a:r>
              <a:rPr lang="en-GB" sz="1800" dirty="0" smtClean="0"/>
              <a:t>research or innovation (Horizon 2020 is for that)</a:t>
            </a:r>
          </a:p>
          <a:p>
            <a:pPr marL="285750" indent="-285750" eaLnBrk="1" hangingPunct="1">
              <a:buFont typeface="Arial" pitchFamily="34" charset="0"/>
              <a:buChar char="•"/>
              <a:defRPr/>
            </a:pPr>
            <a:endParaRPr lang="en-GB" sz="1800" dirty="0"/>
          </a:p>
          <a:p>
            <a:pPr eaLnBrk="1" hangingPunct="1">
              <a:defRPr/>
            </a:pPr>
            <a:r>
              <a:rPr lang="en-GB" sz="1800" b="1" dirty="0" smtClean="0"/>
              <a:t>How much?</a:t>
            </a:r>
          </a:p>
          <a:p>
            <a:pPr marL="285750" indent="-285750" eaLnBrk="1" hangingPunct="1">
              <a:buFont typeface="Arial" panose="020B0604020202020204" pitchFamily="34" charset="0"/>
              <a:buChar char="•"/>
              <a:defRPr/>
            </a:pPr>
            <a:r>
              <a:rPr lang="en-GB" sz="1800" dirty="0" smtClean="0"/>
              <a:t>1 B€ in total for the "Telecommunications" title (Broadband &amp; Digital services)</a:t>
            </a:r>
            <a:endParaRPr lang="en-GB" sz="1800" b="1" dirty="0"/>
          </a:p>
          <a:p>
            <a:pPr eaLnBrk="1" hangingPunct="1">
              <a:defRPr/>
            </a:pPr>
            <a:endParaRPr lang="en-GB" sz="1800" dirty="0" smtClean="0"/>
          </a:p>
          <a:p>
            <a:pPr eaLnBrk="1" hangingPunct="1">
              <a:defRPr/>
            </a:pPr>
            <a:endParaRPr lang="en-GB" sz="1800" dirty="0" smtClean="0"/>
          </a:p>
          <a:p>
            <a:pPr eaLnBrk="1" hangingPunct="1">
              <a:defRPr/>
            </a:pPr>
            <a:endParaRPr lang="en-GB" sz="1800" dirty="0" smtClean="0"/>
          </a:p>
          <a:p>
            <a:pPr eaLnBrk="1" hangingPunct="1">
              <a:defRPr/>
            </a:pPr>
            <a:endParaRPr lang="en-GB" sz="1800" dirty="0" smtClean="0"/>
          </a:p>
          <a:p>
            <a:pPr eaLnBrk="1" hangingPunct="1">
              <a:defRPr/>
            </a:pPr>
            <a:endParaRPr lang="en-GB" sz="1800" dirty="0" smtClean="0"/>
          </a:p>
          <a:p>
            <a:pPr eaLnBrk="1" hangingPunct="1">
              <a:defRPr/>
            </a:pPr>
            <a:endParaRPr lang="en-GB" sz="2000" dirty="0" smtClean="0"/>
          </a:p>
          <a:p>
            <a:pPr eaLnBrk="1" hangingPunct="1">
              <a:defRPr/>
            </a:pPr>
            <a:endParaRPr lang="en-GB" sz="2000" dirty="0" smtClean="0"/>
          </a:p>
          <a:p>
            <a:pPr eaLnBrk="1" hangingPunct="1">
              <a:defRPr/>
            </a:pPr>
            <a:endParaRPr lang="en-GB" sz="2000" dirty="0" smtClean="0"/>
          </a:p>
        </p:txBody>
      </p:sp>
      <p:sp>
        <p:nvSpPr>
          <p:cNvPr id="1536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BB5302E9-5962-4AF9-A598-2E96E36D2377}" type="slidenum">
              <a:rPr lang="en-GB" sz="1400" smtClean="0">
                <a:solidFill>
                  <a:schemeClr val="tx1"/>
                </a:solidFill>
                <a:latin typeface="Arial" charset="0"/>
              </a:rPr>
              <a:pPr eaLnBrk="1" hangingPunct="1"/>
              <a:t>14</a:t>
            </a:fld>
            <a:endParaRPr lang="en-GB" sz="1400" smtClean="0">
              <a:solidFill>
                <a:schemeClr val="tx1"/>
              </a:solidFill>
              <a:latin typeface="Arial" charset="0"/>
            </a:endParaRPr>
          </a:p>
        </p:txBody>
      </p:sp>
    </p:spTree>
    <p:extLst>
      <p:ext uri="{BB962C8B-B14F-4D97-AF65-F5344CB8AC3E}">
        <p14:creationId xmlns:p14="http://schemas.microsoft.com/office/powerpoint/2010/main" val="1459483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7938" y="327025"/>
            <a:ext cx="4203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600">
                <a:solidFill>
                  <a:schemeClr val="bg1"/>
                </a:solidFill>
              </a:rPr>
              <a:t>CEF – Automated Translation (AT)</a:t>
            </a:r>
          </a:p>
        </p:txBody>
      </p:sp>
      <p:sp>
        <p:nvSpPr>
          <p:cNvPr id="11267" name="TextBox 11"/>
          <p:cNvSpPr txBox="1">
            <a:spLocks noChangeArrowheads="1"/>
          </p:cNvSpPr>
          <p:nvPr/>
        </p:nvSpPr>
        <p:spPr bwMode="auto">
          <a:xfrm>
            <a:off x="468312" y="1484784"/>
            <a:ext cx="820737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GB" sz="1800" b="1" dirty="0" smtClean="0"/>
              <a:t>Rationale</a:t>
            </a:r>
            <a:r>
              <a:rPr lang="en-GB" sz="1800" dirty="0" smtClean="0"/>
              <a:t> </a:t>
            </a:r>
          </a:p>
          <a:p>
            <a:pPr marL="285750" indent="-285750" eaLnBrk="1" hangingPunct="1">
              <a:buFont typeface="Arial" pitchFamily="34" charset="0"/>
              <a:buChar char="•"/>
              <a:defRPr/>
            </a:pPr>
            <a:r>
              <a:rPr lang="en-GB" sz="1800" dirty="0" smtClean="0"/>
              <a:t>Automated Translation (AT) is a "building block"</a:t>
            </a:r>
          </a:p>
          <a:p>
            <a:pPr marL="285750" indent="-285750" eaLnBrk="1" hangingPunct="1">
              <a:buFont typeface="Arial" pitchFamily="34" charset="0"/>
              <a:buChar char="•"/>
              <a:defRPr/>
            </a:pPr>
            <a:r>
              <a:rPr lang="en-GB" sz="1800" dirty="0" smtClean="0"/>
              <a:t>AT will serve the other Digital Services Infrastructures in CEF</a:t>
            </a:r>
          </a:p>
          <a:p>
            <a:pPr marL="285750" indent="-285750" eaLnBrk="1" hangingPunct="1">
              <a:buFont typeface="Arial" pitchFamily="34" charset="0"/>
              <a:buChar char="•"/>
              <a:defRPr/>
            </a:pPr>
            <a:r>
              <a:rPr lang="en-GB" sz="1800" dirty="0" smtClean="0"/>
              <a:t>AT = whatever it takes to make DSIs actually multilingual</a:t>
            </a:r>
          </a:p>
          <a:p>
            <a:pPr marL="285750" indent="-285750" eaLnBrk="1" hangingPunct="1">
              <a:buFont typeface="Arial" pitchFamily="34" charset="0"/>
              <a:buChar char="•"/>
              <a:defRPr/>
            </a:pPr>
            <a:endParaRPr lang="en-GB" sz="1800" dirty="0" smtClean="0"/>
          </a:p>
          <a:p>
            <a:pPr eaLnBrk="1" hangingPunct="1">
              <a:defRPr/>
            </a:pPr>
            <a:r>
              <a:rPr lang="en-GB" sz="1800" b="1" dirty="0" smtClean="0"/>
              <a:t>Features</a:t>
            </a:r>
          </a:p>
          <a:p>
            <a:pPr marL="285750" indent="-285750" eaLnBrk="1" hangingPunct="1">
              <a:buFont typeface="Arial" pitchFamily="34" charset="0"/>
              <a:buChar char="•"/>
              <a:defRPr/>
            </a:pPr>
            <a:r>
              <a:rPr lang="en-GB" sz="1800" dirty="0" smtClean="0"/>
              <a:t>Adaptable machine translation and relevant Language Resources are central</a:t>
            </a:r>
          </a:p>
          <a:p>
            <a:pPr marL="285750" indent="-285750" eaLnBrk="1" hangingPunct="1">
              <a:buFont typeface="Arial" pitchFamily="34" charset="0"/>
              <a:buChar char="•"/>
              <a:defRPr/>
            </a:pPr>
            <a:r>
              <a:rPr lang="en-GB" sz="1800" dirty="0" smtClean="0"/>
              <a:t>Other likely key areas: CAT, CMS, terminology, semantic interoperability, interfaces to various systems and data types</a:t>
            </a:r>
          </a:p>
          <a:p>
            <a:pPr marL="285750" indent="-285750" eaLnBrk="1" hangingPunct="1">
              <a:buFont typeface="Arial" pitchFamily="34" charset="0"/>
              <a:buChar char="•"/>
              <a:defRPr/>
            </a:pPr>
            <a:r>
              <a:rPr lang="en-GB" sz="1800" dirty="0" smtClean="0"/>
              <a:t>Human element is essential: service provision, quality control, validation, post-editing, on-demand response...</a:t>
            </a:r>
          </a:p>
          <a:p>
            <a:pPr eaLnBrk="1" hangingPunct="1">
              <a:defRPr/>
            </a:pPr>
            <a:endParaRPr lang="en-GB" sz="1800" dirty="0" smtClean="0"/>
          </a:p>
          <a:p>
            <a:pPr eaLnBrk="1" hangingPunct="1">
              <a:defRPr/>
            </a:pPr>
            <a:r>
              <a:rPr lang="en-GB" sz="1800" b="1" dirty="0" smtClean="0"/>
              <a:t>Instruments: </a:t>
            </a:r>
            <a:r>
              <a:rPr lang="en-GB" sz="1800" dirty="0" smtClean="0"/>
              <a:t>mostly procurement (calls for tender)</a:t>
            </a:r>
          </a:p>
          <a:p>
            <a:pPr eaLnBrk="1" hangingPunct="1">
              <a:defRPr/>
            </a:pPr>
            <a:endParaRPr lang="en-GB" sz="1800" dirty="0" smtClean="0"/>
          </a:p>
          <a:p>
            <a:pPr eaLnBrk="1" hangingPunct="1">
              <a:defRPr/>
            </a:pPr>
            <a:r>
              <a:rPr lang="en-GB" sz="1800" b="1" dirty="0" smtClean="0"/>
              <a:t>National dimension:</a:t>
            </a:r>
            <a:r>
              <a:rPr lang="en-GB" sz="1800" dirty="0" smtClean="0"/>
              <a:t> CEF implies and encourages partnerships with member states and regions, e.g. use of structural funds for language resources and, technology and translation on a "local" basis</a:t>
            </a:r>
          </a:p>
          <a:p>
            <a:pPr eaLnBrk="1" hangingPunct="1">
              <a:defRPr/>
            </a:pPr>
            <a:endParaRPr lang="en-GB" sz="1800" dirty="0" smtClean="0"/>
          </a:p>
          <a:p>
            <a:pPr eaLnBrk="1" hangingPunct="1">
              <a:defRPr/>
            </a:pPr>
            <a:endParaRPr lang="en-GB" sz="1800" dirty="0" smtClean="0"/>
          </a:p>
          <a:p>
            <a:pPr eaLnBrk="1" hangingPunct="1">
              <a:defRPr/>
            </a:pPr>
            <a:endParaRPr lang="en-GB" sz="1800" dirty="0" smtClean="0"/>
          </a:p>
          <a:p>
            <a:pPr eaLnBrk="1" hangingPunct="1">
              <a:defRPr/>
            </a:pPr>
            <a:endParaRPr lang="en-GB" sz="2000" dirty="0" smtClean="0"/>
          </a:p>
          <a:p>
            <a:pPr eaLnBrk="1" hangingPunct="1">
              <a:defRPr/>
            </a:pPr>
            <a:endParaRPr lang="en-GB" sz="2000" dirty="0" smtClean="0"/>
          </a:p>
          <a:p>
            <a:pPr eaLnBrk="1" hangingPunct="1">
              <a:defRPr/>
            </a:pPr>
            <a:endParaRPr lang="en-GB" sz="2000" dirty="0" smtClean="0"/>
          </a:p>
        </p:txBody>
      </p:sp>
      <p:sp>
        <p:nvSpPr>
          <p:cNvPr id="1638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CD0FBCD2-9284-49D5-A07B-F2218BD1A0D8}" type="slidenum">
              <a:rPr lang="en-GB" sz="1400" smtClean="0">
                <a:solidFill>
                  <a:schemeClr val="tx1"/>
                </a:solidFill>
                <a:latin typeface="Arial" charset="0"/>
              </a:rPr>
              <a:pPr eaLnBrk="1" hangingPunct="1"/>
              <a:t>15</a:t>
            </a:fld>
            <a:endParaRPr lang="en-GB" sz="1400" smtClean="0">
              <a:solidFill>
                <a:schemeClr val="tx1"/>
              </a:solidFill>
              <a:latin typeface="Arial" charset="0"/>
            </a:endParaRPr>
          </a:p>
        </p:txBody>
      </p:sp>
    </p:spTree>
    <p:extLst>
      <p:ext uri="{BB962C8B-B14F-4D97-AF65-F5344CB8AC3E}">
        <p14:creationId xmlns:p14="http://schemas.microsoft.com/office/powerpoint/2010/main" val="1198533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7938" y="327025"/>
            <a:ext cx="4203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600">
                <a:solidFill>
                  <a:schemeClr val="bg1"/>
                </a:solidFill>
              </a:rPr>
              <a:t>CEF – stakeholders, contributors</a:t>
            </a:r>
          </a:p>
        </p:txBody>
      </p:sp>
      <p:sp>
        <p:nvSpPr>
          <p:cNvPr id="11267" name="TextBox 11"/>
          <p:cNvSpPr txBox="1">
            <a:spLocks noChangeArrowheads="1"/>
          </p:cNvSpPr>
          <p:nvPr/>
        </p:nvSpPr>
        <p:spPr bwMode="auto">
          <a:xfrm>
            <a:off x="468313" y="1700213"/>
            <a:ext cx="8207375"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GB" sz="1800" b="1" dirty="0" smtClean="0"/>
              <a:t>Language industry</a:t>
            </a:r>
            <a:endParaRPr lang="en-GB" sz="1800" dirty="0" smtClean="0"/>
          </a:p>
          <a:p>
            <a:pPr marL="285750" indent="-285750" eaLnBrk="1" hangingPunct="1">
              <a:buFont typeface="Arial" pitchFamily="34" charset="0"/>
              <a:buChar char="•"/>
              <a:defRPr/>
            </a:pPr>
            <a:r>
              <a:rPr lang="en-GB" sz="1800" dirty="0" smtClean="0"/>
              <a:t>providers of language technology, especially MT</a:t>
            </a:r>
          </a:p>
          <a:p>
            <a:pPr marL="285750" indent="-285750" eaLnBrk="1" hangingPunct="1">
              <a:buFont typeface="Arial" pitchFamily="34" charset="0"/>
              <a:buChar char="•"/>
              <a:defRPr/>
            </a:pPr>
            <a:r>
              <a:rPr lang="en-GB" sz="1800" dirty="0" smtClean="0"/>
              <a:t>language service providers</a:t>
            </a:r>
          </a:p>
          <a:p>
            <a:pPr eaLnBrk="1" hangingPunct="1">
              <a:defRPr/>
            </a:pPr>
            <a:endParaRPr lang="en-GB" sz="1800" dirty="0" smtClean="0"/>
          </a:p>
          <a:p>
            <a:pPr eaLnBrk="1" hangingPunct="1">
              <a:defRPr/>
            </a:pPr>
            <a:r>
              <a:rPr lang="en-GB" sz="1800" b="1" dirty="0" smtClean="0"/>
              <a:t>Language competence centres: </a:t>
            </a:r>
            <a:r>
              <a:rPr lang="en-GB" sz="1800" dirty="0" smtClean="0"/>
              <a:t>provision of language resources, tools, validation and evaluation</a:t>
            </a:r>
          </a:p>
          <a:p>
            <a:pPr eaLnBrk="1" hangingPunct="1">
              <a:defRPr/>
            </a:pPr>
            <a:endParaRPr lang="en-GB" sz="1800" dirty="0" smtClean="0"/>
          </a:p>
          <a:p>
            <a:pPr eaLnBrk="1" hangingPunct="1">
              <a:defRPr/>
            </a:pPr>
            <a:r>
              <a:rPr lang="en-GB" sz="1800" b="1" dirty="0" smtClean="0"/>
              <a:t>Member states/regions:</a:t>
            </a:r>
            <a:r>
              <a:rPr lang="en-GB" sz="1800" dirty="0" smtClean="0"/>
              <a:t> coordinating local/national/regional programs and initiatives with CEF to reach critical mass</a:t>
            </a:r>
          </a:p>
          <a:p>
            <a:pPr eaLnBrk="1" hangingPunct="1">
              <a:defRPr/>
            </a:pPr>
            <a:endParaRPr lang="en-GB" sz="1800" dirty="0" smtClean="0"/>
          </a:p>
          <a:p>
            <a:pPr eaLnBrk="1" hangingPunct="1">
              <a:defRPr/>
            </a:pPr>
            <a:endParaRPr lang="en-GB" sz="1800" dirty="0" smtClean="0"/>
          </a:p>
          <a:p>
            <a:pPr eaLnBrk="1" hangingPunct="1">
              <a:defRPr/>
            </a:pPr>
            <a:endParaRPr lang="en-GB" sz="1800" dirty="0" smtClean="0"/>
          </a:p>
          <a:p>
            <a:pPr eaLnBrk="1" hangingPunct="1">
              <a:defRPr/>
            </a:pPr>
            <a:endParaRPr lang="en-GB" sz="1800" dirty="0" smtClean="0"/>
          </a:p>
          <a:p>
            <a:pPr eaLnBrk="1" hangingPunct="1">
              <a:defRPr/>
            </a:pPr>
            <a:endParaRPr lang="en-GB" sz="2000" dirty="0" smtClean="0"/>
          </a:p>
          <a:p>
            <a:pPr eaLnBrk="1" hangingPunct="1">
              <a:defRPr/>
            </a:pPr>
            <a:endParaRPr lang="en-GB" sz="2000" dirty="0" smtClean="0"/>
          </a:p>
          <a:p>
            <a:pPr eaLnBrk="1" hangingPunct="1">
              <a:defRPr/>
            </a:pPr>
            <a:endParaRPr lang="en-GB" sz="2000" dirty="0" smtClean="0"/>
          </a:p>
        </p:txBody>
      </p:sp>
      <p:sp>
        <p:nvSpPr>
          <p:cNvPr id="1741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5272A64D-1D76-4494-AB2B-373742ECCE84}" type="slidenum">
              <a:rPr lang="en-GB" sz="1400" smtClean="0">
                <a:solidFill>
                  <a:schemeClr val="tx1"/>
                </a:solidFill>
                <a:latin typeface="Arial" charset="0"/>
              </a:rPr>
              <a:pPr eaLnBrk="1" hangingPunct="1"/>
              <a:t>16</a:t>
            </a:fld>
            <a:endParaRPr lang="en-GB" sz="1400" smtClean="0">
              <a:solidFill>
                <a:schemeClr val="tx1"/>
              </a:solidFill>
              <a:latin typeface="Arial" charset="0"/>
            </a:endParaRPr>
          </a:p>
        </p:txBody>
      </p:sp>
    </p:spTree>
    <p:extLst>
      <p:ext uri="{BB962C8B-B14F-4D97-AF65-F5344CB8AC3E}">
        <p14:creationId xmlns:p14="http://schemas.microsoft.com/office/powerpoint/2010/main" val="674174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8313" y="3213100"/>
            <a:ext cx="8229600" cy="936625"/>
          </a:xfrm>
        </p:spPr>
        <p:txBody>
          <a:bodyPr/>
          <a:lstStyle/>
          <a:p>
            <a:r>
              <a:rPr lang="en-GB" dirty="0" smtClean="0"/>
              <a:t>Horizon 2020 – the Research and Innovation programme</a:t>
            </a:r>
          </a:p>
        </p:txBody>
      </p:sp>
      <p:sp>
        <p:nvSpPr>
          <p:cNvPr id="4" name="Slide Number Placeholder 3"/>
          <p:cNvSpPr>
            <a:spLocks noGrp="1"/>
          </p:cNvSpPr>
          <p:nvPr>
            <p:ph type="sldNum" sz="quarter" idx="12"/>
          </p:nvPr>
        </p:nvSpPr>
        <p:spPr/>
        <p:txBody>
          <a:bodyPr/>
          <a:lstStyle/>
          <a:p>
            <a:pPr>
              <a:defRPr/>
            </a:pPr>
            <a:fld id="{EEF5C76F-1AC8-4323-BF7A-B7A4A9EA92A0}" type="slidenum">
              <a:rPr lang="en-GB" smtClean="0"/>
              <a:pPr>
                <a:defRPr/>
              </a:pPr>
              <a:t>17</a:t>
            </a:fld>
            <a:endParaRPr lang="en-GB"/>
          </a:p>
        </p:txBody>
      </p:sp>
    </p:spTree>
    <p:extLst>
      <p:ext uri="{BB962C8B-B14F-4D97-AF65-F5344CB8AC3E}">
        <p14:creationId xmlns:p14="http://schemas.microsoft.com/office/powerpoint/2010/main" val="1827912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1484313"/>
            <a:ext cx="8229600" cy="4714875"/>
          </a:xfrm>
        </p:spPr>
        <p:txBody>
          <a:bodyPr/>
          <a:lstStyle/>
          <a:p>
            <a:pPr eaLnBrk="1" hangingPunct="1">
              <a:buFont typeface="Arial" charset="0"/>
              <a:buChar char="•"/>
            </a:pPr>
            <a:endParaRPr lang="en-GB" dirty="0" smtClean="0"/>
          </a:p>
          <a:p>
            <a:pPr marL="0" indent="0" eaLnBrk="1" hangingPunct="1">
              <a:buNone/>
            </a:pPr>
            <a:r>
              <a:rPr lang="en-GB" dirty="0" smtClean="0"/>
              <a:t>Some topics:</a:t>
            </a:r>
          </a:p>
          <a:p>
            <a:pPr eaLnBrk="1" hangingPunct="1"/>
            <a:r>
              <a:rPr lang="en-GB" dirty="0" smtClean="0"/>
              <a:t>Big Data &amp; Open data - Innovation – 50 M€</a:t>
            </a:r>
          </a:p>
          <a:p>
            <a:pPr eaLnBrk="1" hangingPunct="1"/>
            <a:r>
              <a:rPr lang="en-GB" dirty="0" smtClean="0"/>
              <a:t>Big Data – Research – 39 M€</a:t>
            </a:r>
          </a:p>
          <a:p>
            <a:pPr eaLnBrk="1" hangingPunct="1"/>
            <a:r>
              <a:rPr lang="en-GB" dirty="0" smtClean="0"/>
              <a:t>Cracking the language barrier – 15 M€</a:t>
            </a:r>
          </a:p>
          <a:p>
            <a:pPr eaLnBrk="1" hangingPunct="1"/>
            <a:r>
              <a:rPr lang="en-GB" dirty="0" smtClean="0"/>
              <a:t>Multimodal &amp; natural interaction – 7.5 M€</a:t>
            </a:r>
          </a:p>
          <a:p>
            <a:pPr marL="0" indent="0" eaLnBrk="1" hangingPunct="1">
              <a:buNone/>
            </a:pPr>
            <a:endParaRPr lang="en-GB" dirty="0"/>
          </a:p>
        </p:txBody>
      </p:sp>
      <p:sp>
        <p:nvSpPr>
          <p:cNvPr id="4" name="Slide Number Placeholder 3"/>
          <p:cNvSpPr>
            <a:spLocks noGrp="1"/>
          </p:cNvSpPr>
          <p:nvPr>
            <p:ph type="sldNum" sz="quarter" idx="12"/>
          </p:nvPr>
        </p:nvSpPr>
        <p:spPr/>
        <p:txBody>
          <a:bodyPr/>
          <a:lstStyle/>
          <a:p>
            <a:pPr>
              <a:defRPr/>
            </a:pPr>
            <a:fld id="{396DD2D6-5269-4FF8-93D1-F6BDC0AAD5C3}" type="slidenum">
              <a:rPr lang="en-GB" smtClean="0"/>
              <a:pPr>
                <a:defRPr/>
              </a:pPr>
              <a:t>18</a:t>
            </a:fld>
            <a:endParaRPr lang="en-GB"/>
          </a:p>
        </p:txBody>
      </p:sp>
      <p:sp>
        <p:nvSpPr>
          <p:cNvPr id="5124" name="Rectangle 5"/>
          <p:cNvSpPr>
            <a:spLocks noChangeArrowheads="1"/>
          </p:cNvSpPr>
          <p:nvPr/>
        </p:nvSpPr>
        <p:spPr bwMode="auto">
          <a:xfrm>
            <a:off x="7938" y="327025"/>
            <a:ext cx="38439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600" dirty="0" smtClean="0">
                <a:solidFill>
                  <a:schemeClr val="bg1"/>
                </a:solidFill>
              </a:rPr>
              <a:t>H2020 Work Programme 2014-15</a:t>
            </a:r>
            <a:endParaRPr lang="en-GB" sz="1600" dirty="0">
              <a:solidFill>
                <a:schemeClr val="bg1"/>
              </a:solidFill>
            </a:endParaRPr>
          </a:p>
        </p:txBody>
      </p:sp>
      <p:sp>
        <p:nvSpPr>
          <p:cNvPr id="5" name="Rectangle 5"/>
          <p:cNvSpPr>
            <a:spLocks noChangeArrowheads="1"/>
          </p:cNvSpPr>
          <p:nvPr/>
        </p:nvSpPr>
        <p:spPr bwMode="auto">
          <a:xfrm>
            <a:off x="7812360" y="349250"/>
            <a:ext cx="13316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600" dirty="0" smtClean="0">
                <a:solidFill>
                  <a:schemeClr val="bg1"/>
                </a:solidFill>
              </a:rPr>
              <a:t>DRAFT!</a:t>
            </a:r>
            <a:endParaRPr lang="en-GB" sz="1600" dirty="0">
              <a:solidFill>
                <a:schemeClr val="bg1"/>
              </a:solidFill>
            </a:endParaRPr>
          </a:p>
        </p:txBody>
      </p:sp>
    </p:spTree>
    <p:extLst>
      <p:ext uri="{BB962C8B-B14F-4D97-AF65-F5344CB8AC3E}">
        <p14:creationId xmlns:p14="http://schemas.microsoft.com/office/powerpoint/2010/main" val="3564117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7938" y="327025"/>
            <a:ext cx="30591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600">
                <a:solidFill>
                  <a:schemeClr val="bg1"/>
                </a:solidFill>
              </a:rPr>
              <a:t>Big Data - Rationale</a:t>
            </a:r>
          </a:p>
        </p:txBody>
      </p:sp>
      <p:sp>
        <p:nvSpPr>
          <p:cNvPr id="10243" name="TextBox 11"/>
          <p:cNvSpPr txBox="1">
            <a:spLocks noChangeArrowheads="1"/>
          </p:cNvSpPr>
          <p:nvPr/>
        </p:nvSpPr>
        <p:spPr bwMode="auto">
          <a:xfrm>
            <a:off x="468313" y="1700213"/>
            <a:ext cx="8207375"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GB" sz="1800" b="1" dirty="0" smtClean="0"/>
              <a:t>(Big/Smart/Open) Data represents significant potential for job creation and wealth (revenue) generation</a:t>
            </a:r>
          </a:p>
          <a:p>
            <a:pPr eaLnBrk="1" hangingPunct="1">
              <a:defRPr/>
            </a:pPr>
            <a:endParaRPr lang="en-GB" sz="1800" dirty="0" smtClean="0"/>
          </a:p>
          <a:p>
            <a:pPr eaLnBrk="1" hangingPunct="1">
              <a:defRPr/>
            </a:pPr>
            <a:r>
              <a:rPr lang="en-GB" sz="1800" b="1" dirty="0" smtClean="0"/>
              <a:t>European Data landscape is fragmented</a:t>
            </a:r>
          </a:p>
          <a:p>
            <a:pPr marL="285750" indent="-285750" eaLnBrk="1" hangingPunct="1">
              <a:buFont typeface="Arial" pitchFamily="34" charset="0"/>
              <a:buChar char="•"/>
              <a:defRPr/>
            </a:pPr>
            <a:r>
              <a:rPr lang="en-GB" sz="1800" dirty="0" smtClean="0"/>
              <a:t>data producers: public sector, private sector, sensors, devices, transactions...</a:t>
            </a:r>
          </a:p>
          <a:p>
            <a:pPr marL="285750" indent="-285750" eaLnBrk="1" hangingPunct="1">
              <a:buFont typeface="Arial" pitchFamily="34" charset="0"/>
              <a:buChar char="•"/>
              <a:defRPr/>
            </a:pPr>
            <a:r>
              <a:rPr lang="en-GB" sz="1800" dirty="0" smtClean="0"/>
              <a:t>data industry: a few large companies, high number of SMEs</a:t>
            </a:r>
          </a:p>
          <a:p>
            <a:pPr marL="285750" indent="-285750" eaLnBrk="1" hangingPunct="1">
              <a:buFont typeface="Arial" pitchFamily="34" charset="0"/>
              <a:buChar char="•"/>
              <a:defRPr/>
            </a:pPr>
            <a:r>
              <a:rPr lang="en-GB" sz="1800" dirty="0" smtClean="0"/>
              <a:t>language barriers, legal &amp; institutional obstacles</a:t>
            </a:r>
          </a:p>
          <a:p>
            <a:pPr marL="285750" indent="-285750" eaLnBrk="1" hangingPunct="1">
              <a:buFont typeface="Arial" pitchFamily="34" charset="0"/>
              <a:buChar char="•"/>
              <a:defRPr/>
            </a:pPr>
            <a:r>
              <a:rPr lang="en-GB" sz="1800" dirty="0" smtClean="0"/>
              <a:t>data users: practically all industry sectors</a:t>
            </a:r>
          </a:p>
          <a:p>
            <a:pPr eaLnBrk="1" hangingPunct="1">
              <a:defRPr/>
            </a:pPr>
            <a:endParaRPr lang="en-GB" sz="1800" dirty="0" smtClean="0"/>
          </a:p>
          <a:p>
            <a:pPr eaLnBrk="1" hangingPunct="1">
              <a:defRPr/>
            </a:pPr>
            <a:r>
              <a:rPr lang="en-GB" sz="1800" b="1" dirty="0" smtClean="0"/>
              <a:t>We need to create European Data ecosystem, where</a:t>
            </a:r>
          </a:p>
          <a:p>
            <a:pPr marL="285750" indent="-285750" eaLnBrk="1" hangingPunct="1">
              <a:buFont typeface="Arial" pitchFamily="34" charset="0"/>
              <a:buChar char="•"/>
              <a:defRPr/>
            </a:pPr>
            <a:r>
              <a:rPr lang="en-GB" sz="1800" dirty="0" smtClean="0"/>
              <a:t>data flows without unnecessary obstacles (open data, interoperability)</a:t>
            </a:r>
          </a:p>
          <a:p>
            <a:pPr marL="285750" indent="-285750" eaLnBrk="1" hangingPunct="1">
              <a:buFont typeface="Arial" pitchFamily="34" charset="0"/>
              <a:buChar char="•"/>
              <a:defRPr/>
            </a:pPr>
            <a:r>
              <a:rPr lang="en-GB" sz="1800" dirty="0" smtClean="0"/>
              <a:t>data creates </a:t>
            </a:r>
            <a:r>
              <a:rPr lang="en-GB" sz="1800" b="1" dirty="0" smtClean="0"/>
              <a:t>value</a:t>
            </a:r>
            <a:r>
              <a:rPr lang="en-GB" sz="1800" dirty="0" smtClean="0"/>
              <a:t> (by analysing, linking, visualizing...)</a:t>
            </a:r>
          </a:p>
          <a:p>
            <a:pPr marL="285750" indent="-285750" eaLnBrk="1" hangingPunct="1">
              <a:buFont typeface="Arial" pitchFamily="34" charset="0"/>
              <a:buChar char="•"/>
              <a:defRPr/>
            </a:pPr>
            <a:r>
              <a:rPr lang="en-GB" sz="1800" dirty="0" smtClean="0"/>
              <a:t>data and the added value is </a:t>
            </a:r>
            <a:r>
              <a:rPr lang="en-GB" sz="1800" b="1" dirty="0" smtClean="0"/>
              <a:t>accessible </a:t>
            </a:r>
            <a:r>
              <a:rPr lang="en-GB" sz="1800" dirty="0" smtClean="0"/>
              <a:t>to all actors</a:t>
            </a:r>
          </a:p>
          <a:p>
            <a:pPr marL="285750" indent="-285750" eaLnBrk="1" hangingPunct="1">
              <a:buFont typeface="Arial" pitchFamily="34" charset="0"/>
              <a:buChar char="•"/>
              <a:defRPr/>
            </a:pPr>
            <a:r>
              <a:rPr lang="en-GB" sz="1800" dirty="0" smtClean="0"/>
              <a:t>we have appropriate </a:t>
            </a:r>
            <a:r>
              <a:rPr lang="en-GB" sz="1800" b="1" dirty="0" smtClean="0"/>
              <a:t>capacities </a:t>
            </a:r>
            <a:r>
              <a:rPr lang="en-GB" sz="1800" dirty="0" smtClean="0"/>
              <a:t>for value creation (skills, infrastructures, markets, technology)</a:t>
            </a:r>
          </a:p>
          <a:p>
            <a:pPr eaLnBrk="1" hangingPunct="1">
              <a:defRPr/>
            </a:pPr>
            <a:endParaRPr lang="en-GB" sz="2000" dirty="0" smtClean="0"/>
          </a:p>
          <a:p>
            <a:pPr eaLnBrk="1" hangingPunct="1">
              <a:defRPr/>
            </a:pPr>
            <a:endParaRPr lang="en-GB" sz="2000" dirty="0" smtClean="0"/>
          </a:p>
          <a:p>
            <a:pPr eaLnBrk="1" hangingPunct="1">
              <a:defRPr/>
            </a:pPr>
            <a:endParaRPr lang="en-GB" sz="2000" dirty="0" smtClean="0"/>
          </a:p>
        </p:txBody>
      </p:sp>
      <p:sp>
        <p:nvSpPr>
          <p:cNvPr id="614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AF3E8A09-0300-4199-845D-1D084494AB1D}" type="slidenum">
              <a:rPr lang="en-GB" sz="1400" smtClean="0">
                <a:solidFill>
                  <a:schemeClr val="tx1"/>
                </a:solidFill>
                <a:latin typeface="Arial" charset="0"/>
              </a:rPr>
              <a:pPr eaLnBrk="1" hangingPunct="1"/>
              <a:t>19</a:t>
            </a:fld>
            <a:endParaRPr lang="en-GB" sz="1400" smtClean="0">
              <a:solidFill>
                <a:schemeClr val="tx1"/>
              </a:solidFill>
              <a:latin typeface="Arial" charset="0"/>
            </a:endParaRPr>
          </a:p>
        </p:txBody>
      </p:sp>
      <p:sp>
        <p:nvSpPr>
          <p:cNvPr id="5" name="Rectangle 5"/>
          <p:cNvSpPr>
            <a:spLocks noChangeArrowheads="1"/>
          </p:cNvSpPr>
          <p:nvPr/>
        </p:nvSpPr>
        <p:spPr bwMode="auto">
          <a:xfrm>
            <a:off x="7812360" y="349250"/>
            <a:ext cx="13316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600" dirty="0" smtClean="0">
                <a:solidFill>
                  <a:schemeClr val="bg1"/>
                </a:solidFill>
              </a:rPr>
              <a:t>DRAFT!</a:t>
            </a:r>
            <a:endParaRPr lang="en-GB" sz="1600" dirty="0">
              <a:solidFill>
                <a:schemeClr val="bg1"/>
              </a:solidFill>
            </a:endParaRPr>
          </a:p>
        </p:txBody>
      </p:sp>
    </p:spTree>
    <p:extLst>
      <p:ext uri="{BB962C8B-B14F-4D97-AF65-F5344CB8AC3E}">
        <p14:creationId xmlns:p14="http://schemas.microsoft.com/office/powerpoint/2010/main" val="1817167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2771775" y="1700213"/>
            <a:ext cx="3600450" cy="382587"/>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a:spcBef>
                <a:spcPct val="50000"/>
              </a:spcBef>
            </a:pPr>
            <a:r>
              <a:rPr lang="en-GB" sz="1800" b="1">
                <a:solidFill>
                  <a:schemeClr val="tx1"/>
                </a:solidFill>
                <a:cs typeface="Arial" charset="0"/>
              </a:rPr>
              <a:t>EUROPEAN COMMISSION</a:t>
            </a:r>
          </a:p>
        </p:txBody>
      </p:sp>
      <p:sp>
        <p:nvSpPr>
          <p:cNvPr id="5123" name="Text Box 4"/>
          <p:cNvSpPr txBox="1">
            <a:spLocks noChangeArrowheads="1"/>
          </p:cNvSpPr>
          <p:nvPr/>
        </p:nvSpPr>
        <p:spPr bwMode="auto">
          <a:xfrm>
            <a:off x="863600" y="2484438"/>
            <a:ext cx="7416800" cy="657225"/>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a:spcBef>
                <a:spcPct val="50000"/>
              </a:spcBef>
            </a:pPr>
            <a:r>
              <a:rPr lang="en-GB" sz="1800" b="1">
                <a:solidFill>
                  <a:schemeClr val="tx1"/>
                </a:solidFill>
                <a:cs typeface="Arial" charset="0"/>
              </a:rPr>
              <a:t>The Communication Networks, Content &amp; Technology Directorate General</a:t>
            </a:r>
            <a:r>
              <a:rPr lang="en-GB" sz="1600">
                <a:solidFill>
                  <a:schemeClr val="tx1"/>
                </a:solidFill>
                <a:cs typeface="Arial" charset="0"/>
              </a:rPr>
              <a:t> (DG CONNECT)</a:t>
            </a:r>
          </a:p>
        </p:txBody>
      </p:sp>
      <p:sp>
        <p:nvSpPr>
          <p:cNvPr id="5124" name="Text Box 5"/>
          <p:cNvSpPr txBox="1">
            <a:spLocks noChangeArrowheads="1"/>
          </p:cNvSpPr>
          <p:nvPr/>
        </p:nvSpPr>
        <p:spPr bwMode="auto">
          <a:xfrm>
            <a:off x="1511300" y="3546475"/>
            <a:ext cx="6121400" cy="368300"/>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a:spcBef>
                <a:spcPct val="50000"/>
              </a:spcBef>
            </a:pPr>
            <a:r>
              <a:rPr lang="en-GB" sz="1800" b="1">
                <a:solidFill>
                  <a:schemeClr val="tx1"/>
                </a:solidFill>
                <a:cs typeface="Arial" charset="0"/>
              </a:rPr>
              <a:t>Directorate G - Media and Data</a:t>
            </a:r>
            <a:endParaRPr lang="en-GB" sz="1800">
              <a:solidFill>
                <a:schemeClr val="tx1"/>
              </a:solidFill>
              <a:cs typeface="Arial" charset="0"/>
            </a:endParaRPr>
          </a:p>
        </p:txBody>
      </p:sp>
      <p:sp>
        <p:nvSpPr>
          <p:cNvPr id="5125" name="Text Box 6"/>
          <p:cNvSpPr txBox="1">
            <a:spLocks noChangeArrowheads="1"/>
          </p:cNvSpPr>
          <p:nvPr/>
        </p:nvSpPr>
        <p:spPr bwMode="auto">
          <a:xfrm>
            <a:off x="1511300" y="4221163"/>
            <a:ext cx="6121400" cy="1662112"/>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a:r>
              <a:rPr lang="en-GB" sz="1400">
                <a:solidFill>
                  <a:schemeClr val="tx1"/>
                </a:solidFill>
                <a:cs typeface="Arial" charset="0"/>
              </a:rPr>
              <a:t> G1: Converging Media and Content</a:t>
            </a:r>
          </a:p>
          <a:p>
            <a:pPr algn="ctr"/>
            <a:r>
              <a:rPr lang="es-ES" sz="1400">
                <a:solidFill>
                  <a:schemeClr val="tx1"/>
                </a:solidFill>
                <a:cs typeface="Arial" charset="0"/>
              </a:rPr>
              <a:t>G2: Creativity</a:t>
            </a:r>
            <a:endParaRPr lang="en-GB" sz="1400">
              <a:solidFill>
                <a:schemeClr val="tx1"/>
              </a:solidFill>
              <a:cs typeface="Arial" charset="0"/>
            </a:endParaRPr>
          </a:p>
          <a:p>
            <a:pPr algn="ctr"/>
            <a:endParaRPr lang="en-GB" sz="1400">
              <a:solidFill>
                <a:schemeClr val="tx1"/>
              </a:solidFill>
              <a:cs typeface="Arial" charset="0"/>
            </a:endParaRPr>
          </a:p>
          <a:p>
            <a:pPr algn="ctr"/>
            <a:r>
              <a:rPr lang="en-GB" sz="1400">
                <a:solidFill>
                  <a:schemeClr val="tx1"/>
                </a:solidFill>
                <a:cs typeface="Arial" charset="0"/>
              </a:rPr>
              <a:t> </a:t>
            </a:r>
            <a:r>
              <a:rPr lang="en-GB" sz="1800">
                <a:solidFill>
                  <a:schemeClr val="tx1"/>
                </a:solidFill>
                <a:cs typeface="Arial" charset="0"/>
              </a:rPr>
              <a:t>G3: </a:t>
            </a:r>
            <a:r>
              <a:rPr lang="en-GB" sz="1800" b="1">
                <a:solidFill>
                  <a:schemeClr val="tx1"/>
                </a:solidFill>
                <a:cs typeface="Arial" charset="0"/>
              </a:rPr>
              <a:t>Data Value Chain</a:t>
            </a:r>
          </a:p>
          <a:p>
            <a:pPr algn="ctr"/>
            <a:endParaRPr lang="en-GB" sz="1400">
              <a:solidFill>
                <a:schemeClr val="tx1"/>
              </a:solidFill>
              <a:cs typeface="Arial" charset="0"/>
            </a:endParaRPr>
          </a:p>
          <a:p>
            <a:pPr algn="ctr"/>
            <a:r>
              <a:rPr lang="en-GB" sz="1400">
                <a:solidFill>
                  <a:schemeClr val="tx1"/>
                </a:solidFill>
                <a:cs typeface="Arial" charset="0"/>
              </a:rPr>
              <a:t>G4: Inclusion, Skills and Youth </a:t>
            </a:r>
          </a:p>
          <a:p>
            <a:pPr algn="ctr"/>
            <a:r>
              <a:rPr lang="en-GB" sz="1400">
                <a:solidFill>
                  <a:schemeClr val="tx1"/>
                </a:solidFill>
                <a:cs typeface="Arial" charset="0"/>
              </a:rPr>
              <a:t>G5: Administration and Finance</a:t>
            </a:r>
          </a:p>
        </p:txBody>
      </p:sp>
      <p:sp>
        <p:nvSpPr>
          <p:cNvPr id="5126" name="Line 7"/>
          <p:cNvSpPr>
            <a:spLocks noChangeShapeType="1"/>
          </p:cNvSpPr>
          <p:nvPr/>
        </p:nvSpPr>
        <p:spPr bwMode="auto">
          <a:xfrm>
            <a:off x="4572000" y="3138488"/>
            <a:ext cx="0" cy="4095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7" name="Line 8"/>
          <p:cNvSpPr>
            <a:spLocks noChangeShapeType="1"/>
          </p:cNvSpPr>
          <p:nvPr/>
        </p:nvSpPr>
        <p:spPr bwMode="auto">
          <a:xfrm>
            <a:off x="4572000" y="3914775"/>
            <a:ext cx="0" cy="3063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8" name="Line 9"/>
          <p:cNvSpPr>
            <a:spLocks noChangeShapeType="1"/>
          </p:cNvSpPr>
          <p:nvPr/>
        </p:nvSpPr>
        <p:spPr bwMode="auto">
          <a:xfrm>
            <a:off x="4572000" y="2060575"/>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5129" name="Picture 10" descr="pont-luxembourg-vil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836613"/>
            <a:ext cx="183515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Slide Number Placeholder 1"/>
          <p:cNvSpPr>
            <a:spLocks noGrp="1"/>
          </p:cNvSpPr>
          <p:nvPr>
            <p:ph type="sldNum" sz="quarter" idx="12"/>
          </p:nvPr>
        </p:nvSpPr>
        <p:spPr>
          <a:noFill/>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47582E29-E314-415E-A1E2-D81F2C99A575}" type="slidenum">
              <a:rPr lang="en-GB" sz="1400" smtClean="0">
                <a:solidFill>
                  <a:schemeClr val="tx1"/>
                </a:solidFill>
                <a:latin typeface="Arial" charset="0"/>
              </a:rPr>
              <a:pPr eaLnBrk="1" hangingPunct="1"/>
              <a:t>2</a:t>
            </a:fld>
            <a:endParaRPr lang="en-GB" sz="1400" smtClean="0">
              <a:solidFill>
                <a:schemeClr val="tx1"/>
              </a:solidFill>
              <a:latin typeface="Arial" charset="0"/>
            </a:endParaRPr>
          </a:p>
        </p:txBody>
      </p:sp>
    </p:spTree>
    <p:extLst>
      <p:ext uri="{BB962C8B-B14F-4D97-AF65-F5344CB8AC3E}">
        <p14:creationId xmlns:p14="http://schemas.microsoft.com/office/powerpoint/2010/main" val="184588391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7938" y="327025"/>
            <a:ext cx="3556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600">
                <a:solidFill>
                  <a:schemeClr val="bg1"/>
                </a:solidFill>
              </a:rPr>
              <a:t>Big Data – How</a:t>
            </a:r>
          </a:p>
        </p:txBody>
      </p:sp>
      <p:sp>
        <p:nvSpPr>
          <p:cNvPr id="7171" name="TextBox 11"/>
          <p:cNvSpPr txBox="1">
            <a:spLocks noChangeArrowheads="1"/>
          </p:cNvSpPr>
          <p:nvPr/>
        </p:nvSpPr>
        <p:spPr bwMode="auto">
          <a:xfrm>
            <a:off x="468313" y="1131888"/>
            <a:ext cx="8207375"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en-GB" sz="1800" dirty="0"/>
              <a:t>Improve EU capacities, develop generic technology and address </a:t>
            </a:r>
            <a:r>
              <a:rPr lang="en-GB" sz="1800" b="1" dirty="0"/>
              <a:t>entire data value chains and markets </a:t>
            </a:r>
            <a:r>
              <a:rPr lang="en-GB" sz="1800" dirty="0"/>
              <a:t>- </a:t>
            </a:r>
            <a:r>
              <a:rPr lang="en-GB" sz="1800" b="1" dirty="0"/>
              <a:t>cross-sector, cross-border, cross-language</a:t>
            </a:r>
            <a:endParaRPr lang="en-GB" sz="1800" dirty="0"/>
          </a:p>
          <a:p>
            <a:pPr eaLnBrk="1" hangingPunct="1"/>
            <a:endParaRPr lang="en-GB" sz="1800" dirty="0"/>
          </a:p>
          <a:p>
            <a:pPr eaLnBrk="1" hangingPunct="1"/>
            <a:r>
              <a:rPr lang="en-GB" sz="1800" b="1" dirty="0"/>
              <a:t>1. Innovation actions:</a:t>
            </a:r>
            <a:r>
              <a:rPr lang="en-GB" sz="1800" dirty="0"/>
              <a:t> promote </a:t>
            </a:r>
            <a:r>
              <a:rPr lang="en-GB" sz="1800" b="1" dirty="0"/>
              <a:t>open data </a:t>
            </a:r>
            <a:r>
              <a:rPr lang="en-GB" sz="1800" dirty="0"/>
              <a:t>value chains and data markets, involve SMEs, technology transfer and data exchange/reuse in cross-sector/cross-border settings, network of European skills centres for big data analytics technologies and business development</a:t>
            </a:r>
          </a:p>
          <a:p>
            <a:pPr eaLnBrk="1" hangingPunct="1"/>
            <a:r>
              <a:rPr lang="en-GB" sz="1800" b="1" dirty="0"/>
              <a:t>2. Research actions</a:t>
            </a:r>
            <a:r>
              <a:rPr lang="en-GB" sz="1800" dirty="0"/>
              <a:t>: novel data structures, algorithms, architectures, optimization and language understanding technologies etc. for </a:t>
            </a:r>
            <a:r>
              <a:rPr lang="en-GB" sz="1800" b="1" dirty="0">
                <a:solidFill>
                  <a:srgbClr val="3E6FD2"/>
                </a:solidFill>
              </a:rPr>
              <a:t>analysis and visualisation </a:t>
            </a:r>
            <a:r>
              <a:rPr lang="en-GB" sz="1800" dirty="0"/>
              <a:t>tasks on extremely large and diverse data streams; competitions/prize schemes around specific big data challenges (e.g. prediction, deep analysis) arising from </a:t>
            </a:r>
            <a:r>
              <a:rPr lang="en-GB" sz="1800" b="1" dirty="0"/>
              <a:t>key industrial domains</a:t>
            </a:r>
            <a:r>
              <a:rPr lang="en-GB" sz="1800" dirty="0"/>
              <a:t> (e.g. geo-spatial, energy, finance, health, skills/employment, agriculture, climate/weather, product recommendations...) </a:t>
            </a:r>
          </a:p>
          <a:p>
            <a:pPr eaLnBrk="1" hangingPunct="1"/>
            <a:endParaRPr lang="en-GB" sz="1800" b="1" dirty="0"/>
          </a:p>
          <a:p>
            <a:pPr eaLnBrk="1" hangingPunct="1"/>
            <a:r>
              <a:rPr lang="en-GB" sz="1800" b="1" dirty="0"/>
              <a:t>Implies: </a:t>
            </a:r>
            <a:r>
              <a:rPr lang="en-GB" sz="1800" dirty="0"/>
              <a:t>strong attention to </a:t>
            </a:r>
            <a:r>
              <a:rPr lang="en-GB" sz="1800" b="1" dirty="0"/>
              <a:t>application areas</a:t>
            </a:r>
            <a:r>
              <a:rPr lang="en-GB" sz="1800" dirty="0"/>
              <a:t>: building the (sub)communities and links to sector-specific Societal Challenges</a:t>
            </a:r>
          </a:p>
          <a:p>
            <a:pPr eaLnBrk="1" hangingPunct="1"/>
            <a:endParaRPr lang="en-GB" sz="1800" dirty="0"/>
          </a:p>
          <a:p>
            <a:pPr eaLnBrk="1" hangingPunct="1"/>
            <a:endParaRPr lang="en-GB" sz="2000" dirty="0"/>
          </a:p>
          <a:p>
            <a:pPr eaLnBrk="1" hangingPunct="1"/>
            <a:endParaRPr lang="en-GB" sz="2000" dirty="0"/>
          </a:p>
          <a:p>
            <a:pPr eaLnBrk="1" hangingPunct="1"/>
            <a:endParaRPr lang="en-GB" sz="2000" dirty="0"/>
          </a:p>
        </p:txBody>
      </p:sp>
      <p:sp>
        <p:nvSpPr>
          <p:cNvPr id="71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E72C0D0B-8A37-4053-B98B-542AB6DAB84F}" type="slidenum">
              <a:rPr lang="en-GB" sz="1400" smtClean="0">
                <a:solidFill>
                  <a:schemeClr val="tx1"/>
                </a:solidFill>
                <a:latin typeface="Arial" charset="0"/>
              </a:rPr>
              <a:pPr eaLnBrk="1" hangingPunct="1"/>
              <a:t>20</a:t>
            </a:fld>
            <a:endParaRPr lang="en-GB" sz="1400" smtClean="0">
              <a:solidFill>
                <a:schemeClr val="tx1"/>
              </a:solidFill>
              <a:latin typeface="Arial" charset="0"/>
            </a:endParaRPr>
          </a:p>
        </p:txBody>
      </p:sp>
      <p:sp>
        <p:nvSpPr>
          <p:cNvPr id="5" name="Rectangle 5"/>
          <p:cNvSpPr>
            <a:spLocks noChangeArrowheads="1"/>
          </p:cNvSpPr>
          <p:nvPr/>
        </p:nvSpPr>
        <p:spPr bwMode="auto">
          <a:xfrm>
            <a:off x="7812360" y="349250"/>
            <a:ext cx="13316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600" dirty="0" smtClean="0">
                <a:solidFill>
                  <a:schemeClr val="bg1"/>
                </a:solidFill>
              </a:rPr>
              <a:t>DRAFT!</a:t>
            </a:r>
            <a:endParaRPr lang="en-GB" sz="1600" dirty="0">
              <a:solidFill>
                <a:schemeClr val="bg1"/>
              </a:solidFill>
            </a:endParaRPr>
          </a:p>
        </p:txBody>
      </p:sp>
    </p:spTree>
    <p:extLst>
      <p:ext uri="{BB962C8B-B14F-4D97-AF65-F5344CB8AC3E}">
        <p14:creationId xmlns:p14="http://schemas.microsoft.com/office/powerpoint/2010/main" val="35870350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7938" y="327025"/>
            <a:ext cx="3556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600">
                <a:solidFill>
                  <a:schemeClr val="bg1"/>
                </a:solidFill>
              </a:rPr>
              <a:t>Big Data – What</a:t>
            </a:r>
          </a:p>
        </p:txBody>
      </p:sp>
      <p:sp>
        <p:nvSpPr>
          <p:cNvPr id="6147" name="TextBox 11"/>
          <p:cNvSpPr txBox="1">
            <a:spLocks noChangeArrowheads="1"/>
          </p:cNvSpPr>
          <p:nvPr/>
        </p:nvSpPr>
        <p:spPr bwMode="auto">
          <a:xfrm>
            <a:off x="468313" y="1131888"/>
            <a:ext cx="820737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GB" sz="1800" b="1" dirty="0" smtClean="0"/>
              <a:t>Innovation (50 M€, Call 1)</a:t>
            </a:r>
          </a:p>
          <a:p>
            <a:pPr eaLnBrk="1" hangingPunct="1">
              <a:defRPr/>
            </a:pPr>
            <a:r>
              <a:rPr lang="en-GB" sz="1800" dirty="0" smtClean="0"/>
              <a:t>1. Open Data reuse </a:t>
            </a:r>
            <a:r>
              <a:rPr lang="en-GB" sz="1800" b="1" dirty="0" smtClean="0"/>
              <a:t>incubator</a:t>
            </a:r>
            <a:r>
              <a:rPr lang="en-GB" sz="1800" dirty="0" smtClean="0"/>
              <a:t> for SMEs: spin off mini projects building experiments and proofs-of-concept for business models and value-adding chains based on reuse of Open Data.</a:t>
            </a:r>
          </a:p>
          <a:p>
            <a:pPr eaLnBrk="1" hangingPunct="1">
              <a:defRPr/>
            </a:pPr>
            <a:r>
              <a:rPr lang="en-GB" sz="1800" dirty="0" smtClean="0"/>
              <a:t>2. Collaborative </a:t>
            </a:r>
            <a:r>
              <a:rPr lang="en-GB" sz="1800" b="1" dirty="0" smtClean="0"/>
              <a:t>projects</a:t>
            </a:r>
            <a:r>
              <a:rPr lang="en-GB" sz="1800" dirty="0" smtClean="0"/>
              <a:t> on cross-</a:t>
            </a:r>
            <a:r>
              <a:rPr lang="en-GB" sz="1800" dirty="0" err="1" smtClean="0"/>
              <a:t>sectoral</a:t>
            </a:r>
            <a:r>
              <a:rPr lang="en-GB" sz="1800" dirty="0" smtClean="0"/>
              <a:t>, cross-border, cross-lingual analytics solutions/services, technology transfer, market validation, clear business cases.</a:t>
            </a:r>
          </a:p>
          <a:p>
            <a:pPr eaLnBrk="1" hangingPunct="1">
              <a:defRPr/>
            </a:pPr>
            <a:r>
              <a:rPr lang="en-GB" sz="1800" dirty="0" smtClean="0"/>
              <a:t>3. Horizontal actions:</a:t>
            </a:r>
          </a:p>
          <a:p>
            <a:pPr marL="285750" indent="-285750" eaLnBrk="1" hangingPunct="1">
              <a:buFont typeface="Arial" pitchFamily="34" charset="0"/>
              <a:buChar char="•"/>
              <a:defRPr/>
            </a:pPr>
            <a:r>
              <a:rPr lang="en-GB" sz="1800" dirty="0" smtClean="0"/>
              <a:t>Cross-program coordination on Big Data</a:t>
            </a:r>
          </a:p>
          <a:p>
            <a:pPr marL="285750" indent="-285750" eaLnBrk="1" hangingPunct="1">
              <a:buFont typeface="Arial" pitchFamily="34" charset="0"/>
              <a:buChar char="•"/>
              <a:defRPr/>
            </a:pPr>
            <a:r>
              <a:rPr lang="en-GB" sz="1800" dirty="0" smtClean="0"/>
              <a:t>Network of skills centres, curricula, training and education</a:t>
            </a:r>
          </a:p>
          <a:p>
            <a:pPr marL="285750" indent="-285750" eaLnBrk="1" hangingPunct="1">
              <a:buFont typeface="Arial" pitchFamily="34" charset="0"/>
              <a:buChar char="•"/>
              <a:defRPr/>
            </a:pPr>
            <a:r>
              <a:rPr lang="en-GB" sz="1800" dirty="0" smtClean="0"/>
              <a:t>Networking, clustering, legal issues etc.</a:t>
            </a:r>
          </a:p>
          <a:p>
            <a:pPr eaLnBrk="1" hangingPunct="1">
              <a:defRPr/>
            </a:pPr>
            <a:endParaRPr lang="en-GB" sz="1800" b="1" dirty="0" smtClean="0"/>
          </a:p>
          <a:p>
            <a:pPr eaLnBrk="1" hangingPunct="1">
              <a:defRPr/>
            </a:pPr>
            <a:r>
              <a:rPr lang="en-GB" sz="1800" b="1" dirty="0" smtClean="0"/>
              <a:t>Research (39 M€, Call 2)</a:t>
            </a:r>
            <a:endParaRPr lang="en-GB" sz="1800" b="1" dirty="0"/>
          </a:p>
          <a:p>
            <a:pPr eaLnBrk="1" hangingPunct="1">
              <a:defRPr/>
            </a:pPr>
            <a:r>
              <a:rPr lang="en-GB" sz="1800" dirty="0"/>
              <a:t>1. Collaborative </a:t>
            </a:r>
            <a:r>
              <a:rPr lang="en-GB" sz="1800" b="1" dirty="0"/>
              <a:t>projects</a:t>
            </a:r>
            <a:r>
              <a:rPr lang="en-GB" sz="1800" dirty="0"/>
              <a:t> addressing analysis, prediction, visualization on extremely large, diverse (multilingual, structured/unstructured) data</a:t>
            </a:r>
          </a:p>
          <a:p>
            <a:pPr eaLnBrk="1" hangingPunct="1">
              <a:defRPr/>
            </a:pPr>
            <a:r>
              <a:rPr lang="en-GB" sz="1800" dirty="0"/>
              <a:t>2. Collaborative </a:t>
            </a:r>
            <a:r>
              <a:rPr lang="en-GB" sz="1800" b="1" dirty="0"/>
              <a:t>projects</a:t>
            </a:r>
            <a:r>
              <a:rPr lang="en-GB" sz="1800" dirty="0"/>
              <a:t> to set up benchmarking and evaluation settings for big data analysis and prediction</a:t>
            </a:r>
          </a:p>
          <a:p>
            <a:pPr eaLnBrk="1" hangingPunct="1">
              <a:defRPr/>
            </a:pPr>
            <a:r>
              <a:rPr lang="en-GB" sz="1800" dirty="0"/>
              <a:t>3. Prize schemes to stimulate excellence in deep analysis and prediction on Big </a:t>
            </a:r>
            <a:r>
              <a:rPr lang="en-GB" sz="1800" dirty="0" smtClean="0"/>
              <a:t>Data</a:t>
            </a:r>
            <a:endParaRPr lang="en-GB" sz="2000" dirty="0" smtClean="0"/>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625E7C9D-26FE-46D6-97E0-5B68AACD66A5}" type="slidenum">
              <a:rPr lang="en-GB" sz="1400" smtClean="0">
                <a:solidFill>
                  <a:schemeClr val="tx1"/>
                </a:solidFill>
                <a:latin typeface="Arial" charset="0"/>
              </a:rPr>
              <a:pPr eaLnBrk="1" hangingPunct="1"/>
              <a:t>21</a:t>
            </a:fld>
            <a:endParaRPr lang="en-GB" sz="1400" smtClean="0">
              <a:solidFill>
                <a:schemeClr val="tx1"/>
              </a:solidFill>
              <a:latin typeface="Arial" charset="0"/>
            </a:endParaRPr>
          </a:p>
        </p:txBody>
      </p:sp>
      <p:sp>
        <p:nvSpPr>
          <p:cNvPr id="5" name="Rectangle 5"/>
          <p:cNvSpPr>
            <a:spLocks noChangeArrowheads="1"/>
          </p:cNvSpPr>
          <p:nvPr/>
        </p:nvSpPr>
        <p:spPr bwMode="auto">
          <a:xfrm>
            <a:off x="7812360" y="349250"/>
            <a:ext cx="13316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600" dirty="0" smtClean="0">
                <a:solidFill>
                  <a:schemeClr val="bg1"/>
                </a:solidFill>
              </a:rPr>
              <a:t>DRAFT!</a:t>
            </a:r>
            <a:endParaRPr lang="en-GB" sz="1600" dirty="0">
              <a:solidFill>
                <a:schemeClr val="bg1"/>
              </a:solidFill>
            </a:endParaRPr>
          </a:p>
        </p:txBody>
      </p:sp>
    </p:spTree>
    <p:extLst>
      <p:ext uri="{BB962C8B-B14F-4D97-AF65-F5344CB8AC3E}">
        <p14:creationId xmlns:p14="http://schemas.microsoft.com/office/powerpoint/2010/main" val="2767364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ChangeArrowheads="1"/>
          </p:cNvSpPr>
          <p:nvPr/>
        </p:nvSpPr>
        <p:spPr bwMode="auto">
          <a:xfrm>
            <a:off x="7938" y="327025"/>
            <a:ext cx="39163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600">
                <a:solidFill>
                  <a:schemeClr val="bg1"/>
                </a:solidFill>
              </a:rPr>
              <a:t>Cracking the language barrier</a:t>
            </a:r>
          </a:p>
        </p:txBody>
      </p:sp>
      <p:sp>
        <p:nvSpPr>
          <p:cNvPr id="9219" name="TextBox 11"/>
          <p:cNvSpPr txBox="1">
            <a:spLocks noChangeArrowheads="1"/>
          </p:cNvSpPr>
          <p:nvPr/>
        </p:nvSpPr>
        <p:spPr bwMode="auto">
          <a:xfrm>
            <a:off x="468313" y="1700213"/>
            <a:ext cx="8207375"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en-GB" sz="1800" b="1" dirty="0"/>
              <a:t>Problem:</a:t>
            </a:r>
            <a:r>
              <a:rPr lang="en-GB" sz="1800" dirty="0"/>
              <a:t> European Digital Single Market is fragmented by language barriers. Current (e.g. Google) machine translation solutions fall short in quality and coverage (languages, text types, topics) and are not customizable. Lack of </a:t>
            </a:r>
            <a:r>
              <a:rPr lang="en-GB" sz="1800" b="1" dirty="0"/>
              <a:t>cross-lingual technology </a:t>
            </a:r>
            <a:r>
              <a:rPr lang="en-GB" sz="1800" dirty="0"/>
              <a:t>equally hampers progress in multi- and cross-lingual analytics</a:t>
            </a:r>
          </a:p>
          <a:p>
            <a:pPr eaLnBrk="1" hangingPunct="1"/>
            <a:endParaRPr lang="en-GB" sz="1800" dirty="0"/>
          </a:p>
          <a:p>
            <a:pPr eaLnBrk="1" hangingPunct="1"/>
            <a:r>
              <a:rPr lang="en-GB" sz="1800" b="1" dirty="0"/>
              <a:t>Solution: </a:t>
            </a:r>
            <a:r>
              <a:rPr lang="en-GB" sz="1800" dirty="0"/>
              <a:t>explore new avenues, methods, approaches to achieve </a:t>
            </a:r>
            <a:r>
              <a:rPr lang="en-GB" sz="1800" i="1" dirty="0"/>
              <a:t>significant improvement in translation quality </a:t>
            </a:r>
            <a:r>
              <a:rPr lang="en-GB" sz="1800" dirty="0"/>
              <a:t>in fully automatic MT. Special emphasis on: all (difficult, small) EU languages as </a:t>
            </a:r>
            <a:r>
              <a:rPr lang="en-GB" sz="1800" b="1" dirty="0"/>
              <a:t>target language</a:t>
            </a:r>
            <a:r>
              <a:rPr lang="en-GB" sz="1800" dirty="0"/>
              <a:t>. Self-learning/self-improving systems, making best use of available data and language resources. Special focus on the EU languages "facing digital extinction".</a:t>
            </a:r>
          </a:p>
          <a:p>
            <a:pPr eaLnBrk="1" hangingPunct="1"/>
            <a:endParaRPr lang="en-GB" sz="1800" dirty="0"/>
          </a:p>
          <a:p>
            <a:pPr eaLnBrk="1" hangingPunct="1"/>
            <a:r>
              <a:rPr lang="en-GB" sz="1800" b="1" dirty="0"/>
              <a:t>Implications: </a:t>
            </a:r>
            <a:r>
              <a:rPr lang="en-GB" sz="1800" dirty="0"/>
              <a:t>close collaboration and clustering with other actions supporting </a:t>
            </a:r>
            <a:r>
              <a:rPr lang="en-GB" sz="1800" b="1" dirty="0"/>
              <a:t>language resources infrastructure </a:t>
            </a:r>
            <a:r>
              <a:rPr lang="en-GB" sz="1800" dirty="0"/>
              <a:t>(META, Connecting Europe Facility, national programs, structural funds)</a:t>
            </a:r>
          </a:p>
          <a:p>
            <a:pPr eaLnBrk="1" hangingPunct="1"/>
            <a:endParaRPr lang="en-GB" sz="1800" dirty="0"/>
          </a:p>
          <a:p>
            <a:pPr eaLnBrk="1" hangingPunct="1"/>
            <a:endParaRPr lang="en-GB" sz="2000" dirty="0"/>
          </a:p>
          <a:p>
            <a:pPr eaLnBrk="1" hangingPunct="1"/>
            <a:endParaRPr lang="en-GB" sz="2000" dirty="0"/>
          </a:p>
          <a:p>
            <a:pPr eaLnBrk="1" hangingPunct="1"/>
            <a:endParaRPr lang="en-GB" sz="2000" dirty="0"/>
          </a:p>
        </p:txBody>
      </p:sp>
      <p:sp>
        <p:nvSpPr>
          <p:cNvPr id="922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7C2BBCD7-5ED4-4869-8E69-6BF2F0BF365D}" type="slidenum">
              <a:rPr lang="en-GB" sz="1400" smtClean="0">
                <a:solidFill>
                  <a:schemeClr val="tx1"/>
                </a:solidFill>
                <a:latin typeface="Arial" charset="0"/>
              </a:rPr>
              <a:pPr eaLnBrk="1" hangingPunct="1"/>
              <a:t>22</a:t>
            </a:fld>
            <a:endParaRPr lang="en-GB" sz="1400" smtClean="0">
              <a:solidFill>
                <a:schemeClr val="tx1"/>
              </a:solidFill>
              <a:latin typeface="Arial" charset="0"/>
            </a:endParaRPr>
          </a:p>
        </p:txBody>
      </p:sp>
      <p:sp>
        <p:nvSpPr>
          <p:cNvPr id="5" name="Rectangle 5"/>
          <p:cNvSpPr>
            <a:spLocks noChangeArrowheads="1"/>
          </p:cNvSpPr>
          <p:nvPr/>
        </p:nvSpPr>
        <p:spPr bwMode="auto">
          <a:xfrm>
            <a:off x="7812360" y="349250"/>
            <a:ext cx="13316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600" dirty="0" smtClean="0">
                <a:solidFill>
                  <a:schemeClr val="bg1"/>
                </a:solidFill>
              </a:rPr>
              <a:t>DRAFT!</a:t>
            </a:r>
            <a:endParaRPr lang="en-GB" sz="1600" dirty="0">
              <a:solidFill>
                <a:schemeClr val="bg1"/>
              </a:solidFill>
            </a:endParaRPr>
          </a:p>
        </p:txBody>
      </p:sp>
    </p:spTree>
    <p:extLst>
      <p:ext uri="{BB962C8B-B14F-4D97-AF65-F5344CB8AC3E}">
        <p14:creationId xmlns:p14="http://schemas.microsoft.com/office/powerpoint/2010/main" val="20420823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7938" y="327025"/>
            <a:ext cx="4276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600">
                <a:solidFill>
                  <a:schemeClr val="bg1"/>
                </a:solidFill>
              </a:rPr>
              <a:t>Cracking the language barrier – How</a:t>
            </a:r>
          </a:p>
        </p:txBody>
      </p:sp>
      <p:sp>
        <p:nvSpPr>
          <p:cNvPr id="10243" name="TextBox 11"/>
          <p:cNvSpPr txBox="1">
            <a:spLocks noChangeArrowheads="1"/>
          </p:cNvSpPr>
          <p:nvPr/>
        </p:nvSpPr>
        <p:spPr bwMode="auto">
          <a:xfrm>
            <a:off x="468313" y="1700213"/>
            <a:ext cx="820737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endParaRPr lang="en-GB" sz="1800" dirty="0"/>
          </a:p>
          <a:p>
            <a:pPr eaLnBrk="1" hangingPunct="1"/>
            <a:r>
              <a:rPr lang="en-GB" sz="1800" b="1" dirty="0"/>
              <a:t>Approach:</a:t>
            </a:r>
            <a:r>
              <a:rPr lang="en-GB" sz="1800" dirty="0"/>
              <a:t> </a:t>
            </a:r>
            <a:r>
              <a:rPr lang="en-GB" sz="1800" dirty="0" smtClean="0"/>
              <a:t>explore </a:t>
            </a:r>
            <a:r>
              <a:rPr lang="en-GB" sz="1800" dirty="0"/>
              <a:t>new avenues, methods, approaches to achieve </a:t>
            </a:r>
            <a:r>
              <a:rPr lang="en-GB" sz="1800" i="1" dirty="0"/>
              <a:t>significant improvement in translation quality </a:t>
            </a:r>
            <a:r>
              <a:rPr lang="en-GB" sz="1800" dirty="0"/>
              <a:t>in MT. </a:t>
            </a:r>
          </a:p>
          <a:p>
            <a:pPr eaLnBrk="1" hangingPunct="1"/>
            <a:endParaRPr lang="en-GB" sz="1800" dirty="0" smtClean="0"/>
          </a:p>
          <a:p>
            <a:pPr eaLnBrk="1" hangingPunct="1"/>
            <a:r>
              <a:rPr lang="en-GB" sz="1800" dirty="0" smtClean="0"/>
              <a:t>Self-learning/self-improving </a:t>
            </a:r>
            <a:r>
              <a:rPr lang="en-GB" sz="1800" dirty="0"/>
              <a:t>autonomous, fully automatic systems, making best use of available data and language resources.</a:t>
            </a:r>
          </a:p>
          <a:p>
            <a:pPr eaLnBrk="1" hangingPunct="1"/>
            <a:r>
              <a:rPr lang="en-GB" sz="1800" dirty="0"/>
              <a:t>Emphasis on: all (difficult, small) EU languages as </a:t>
            </a:r>
            <a:r>
              <a:rPr lang="en-GB" sz="1800" b="1" dirty="0"/>
              <a:t>target language</a:t>
            </a:r>
            <a:r>
              <a:rPr lang="en-GB" sz="1800" dirty="0"/>
              <a:t>. Special focus on the EU languages "facing digital extinction".</a:t>
            </a:r>
          </a:p>
          <a:p>
            <a:pPr eaLnBrk="1" hangingPunct="1"/>
            <a:endParaRPr lang="en-GB" sz="1800" dirty="0"/>
          </a:p>
          <a:p>
            <a:pPr eaLnBrk="1" hangingPunct="1"/>
            <a:r>
              <a:rPr lang="en-GB" sz="1800" b="1" dirty="0"/>
              <a:t>Implications: </a:t>
            </a:r>
          </a:p>
          <a:p>
            <a:pPr eaLnBrk="1" hangingPunct="1"/>
            <a:r>
              <a:rPr lang="en-GB" sz="1800" dirty="0"/>
              <a:t>close collaboration and clustering among all actions supporting a </a:t>
            </a:r>
            <a:r>
              <a:rPr lang="en-GB" sz="1800" b="1" dirty="0"/>
              <a:t>language infrastructure </a:t>
            </a:r>
            <a:r>
              <a:rPr lang="en-GB" sz="1800" dirty="0"/>
              <a:t>(META, CLARIN-ERIC, Connecting Europe Facility, national programs, structural funds...)</a:t>
            </a:r>
          </a:p>
          <a:p>
            <a:pPr eaLnBrk="1" hangingPunct="1"/>
            <a:endParaRPr lang="en-GB" sz="1800" dirty="0"/>
          </a:p>
          <a:p>
            <a:pPr eaLnBrk="1" hangingPunct="1"/>
            <a:endParaRPr lang="en-GB" sz="2000" dirty="0"/>
          </a:p>
          <a:p>
            <a:pPr eaLnBrk="1" hangingPunct="1"/>
            <a:endParaRPr lang="en-GB" sz="2000" dirty="0"/>
          </a:p>
          <a:p>
            <a:pPr eaLnBrk="1" hangingPunct="1"/>
            <a:endParaRPr lang="en-GB" sz="2000" dirty="0"/>
          </a:p>
        </p:txBody>
      </p:sp>
      <p:sp>
        <p:nvSpPr>
          <p:cNvPr id="1024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6E5955E5-0CD4-40A0-8D44-6D926D887789}" type="slidenum">
              <a:rPr lang="en-GB" sz="1400" smtClean="0">
                <a:solidFill>
                  <a:schemeClr val="tx1"/>
                </a:solidFill>
                <a:latin typeface="Arial" charset="0"/>
              </a:rPr>
              <a:pPr eaLnBrk="1" hangingPunct="1"/>
              <a:t>23</a:t>
            </a:fld>
            <a:endParaRPr lang="en-GB" sz="1400" smtClean="0">
              <a:solidFill>
                <a:schemeClr val="tx1"/>
              </a:solidFill>
              <a:latin typeface="Arial" charset="0"/>
            </a:endParaRPr>
          </a:p>
        </p:txBody>
      </p:sp>
      <p:sp>
        <p:nvSpPr>
          <p:cNvPr id="5" name="Rectangle 5"/>
          <p:cNvSpPr>
            <a:spLocks noChangeArrowheads="1"/>
          </p:cNvSpPr>
          <p:nvPr/>
        </p:nvSpPr>
        <p:spPr bwMode="auto">
          <a:xfrm>
            <a:off x="7812360" y="349250"/>
            <a:ext cx="13316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600" dirty="0" smtClean="0">
                <a:solidFill>
                  <a:schemeClr val="bg1"/>
                </a:solidFill>
              </a:rPr>
              <a:t>DRAFT!</a:t>
            </a:r>
            <a:endParaRPr lang="en-GB" sz="1600" dirty="0">
              <a:solidFill>
                <a:schemeClr val="bg1"/>
              </a:solidFill>
            </a:endParaRPr>
          </a:p>
        </p:txBody>
      </p:sp>
    </p:spTree>
    <p:extLst>
      <p:ext uri="{BB962C8B-B14F-4D97-AF65-F5344CB8AC3E}">
        <p14:creationId xmlns:p14="http://schemas.microsoft.com/office/powerpoint/2010/main" val="2686195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7938" y="327025"/>
            <a:ext cx="4276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600" dirty="0">
                <a:solidFill>
                  <a:schemeClr val="bg1"/>
                </a:solidFill>
              </a:rPr>
              <a:t>Cracking the language barrier – What</a:t>
            </a:r>
          </a:p>
        </p:txBody>
      </p:sp>
      <p:sp>
        <p:nvSpPr>
          <p:cNvPr id="7171" name="TextBox 11"/>
          <p:cNvSpPr txBox="1">
            <a:spLocks noChangeArrowheads="1"/>
          </p:cNvSpPr>
          <p:nvPr/>
        </p:nvSpPr>
        <p:spPr bwMode="auto">
          <a:xfrm>
            <a:off x="468313" y="1700213"/>
            <a:ext cx="8207375"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GB" sz="1800" b="1" dirty="0"/>
              <a:t>Cracking the language </a:t>
            </a:r>
            <a:r>
              <a:rPr lang="en-GB" sz="1800" b="1" dirty="0" smtClean="0"/>
              <a:t>barrier (15M€, Call 1)</a:t>
            </a:r>
          </a:p>
          <a:p>
            <a:pPr eaLnBrk="1" hangingPunct="1">
              <a:defRPr/>
            </a:pPr>
            <a:endParaRPr lang="en-GB" sz="1800" dirty="0" smtClean="0"/>
          </a:p>
          <a:p>
            <a:pPr marL="285750" indent="-285750" eaLnBrk="1" hangingPunct="1">
              <a:buFont typeface="Arial" pitchFamily="34" charset="0"/>
              <a:buChar char="•"/>
              <a:defRPr/>
            </a:pPr>
            <a:r>
              <a:rPr lang="en-GB" sz="1800" dirty="0"/>
              <a:t>O</a:t>
            </a:r>
            <a:r>
              <a:rPr lang="en-GB" sz="1800" dirty="0" smtClean="0"/>
              <a:t>ne deep and broad research project</a:t>
            </a:r>
          </a:p>
          <a:p>
            <a:pPr marL="1028700" lvl="1" eaLnBrk="1" hangingPunct="1">
              <a:buFont typeface="Arial" pitchFamily="34" charset="0"/>
              <a:buChar char="•"/>
              <a:defRPr/>
            </a:pPr>
            <a:r>
              <a:rPr lang="en-GB" sz="1800" dirty="0" smtClean="0"/>
              <a:t>kick off a multidisciplinary research action</a:t>
            </a:r>
          </a:p>
          <a:p>
            <a:pPr marL="1028700" lvl="1" eaLnBrk="1" hangingPunct="1">
              <a:buFont typeface="Arial" pitchFamily="34" charset="0"/>
              <a:buChar char="•"/>
              <a:defRPr/>
            </a:pPr>
            <a:r>
              <a:rPr lang="en-GB" sz="1800" dirty="0" smtClean="0"/>
              <a:t>focus on points where current systems fail (adaptation, quality, need of large corpora...)</a:t>
            </a:r>
          </a:p>
          <a:p>
            <a:pPr marL="1028700" lvl="1" eaLnBrk="1" hangingPunct="1">
              <a:buFont typeface="Arial" pitchFamily="34" charset="0"/>
              <a:buChar char="•"/>
              <a:defRPr/>
            </a:pPr>
            <a:r>
              <a:rPr lang="en-GB" sz="1800" dirty="0" smtClean="0"/>
              <a:t>break the glass ceiling of quality improvement</a:t>
            </a:r>
          </a:p>
          <a:p>
            <a:pPr marL="1028700" lvl="1" eaLnBrk="1" hangingPunct="1">
              <a:buFont typeface="Arial" pitchFamily="34" charset="0"/>
              <a:buChar char="•"/>
              <a:defRPr/>
            </a:pPr>
            <a:endParaRPr lang="en-GB" sz="1800" dirty="0" smtClean="0"/>
          </a:p>
          <a:p>
            <a:pPr marL="285750" indent="-285750" eaLnBrk="1" hangingPunct="1">
              <a:buFont typeface="Arial" pitchFamily="34" charset="0"/>
              <a:buChar char="•"/>
              <a:defRPr/>
            </a:pPr>
            <a:r>
              <a:rPr lang="en-GB" sz="1800" dirty="0"/>
              <a:t>A</a:t>
            </a:r>
            <a:r>
              <a:rPr lang="en-GB" sz="1800" dirty="0" smtClean="0"/>
              <a:t> few advanced pilots – the "intertwined innovation" element</a:t>
            </a:r>
          </a:p>
          <a:p>
            <a:pPr marL="1028700" lvl="1" eaLnBrk="1" hangingPunct="1">
              <a:buFont typeface="Arial" pitchFamily="34" charset="0"/>
              <a:buChar char="•"/>
              <a:defRPr/>
            </a:pPr>
            <a:r>
              <a:rPr lang="en-GB" sz="1800" dirty="0" smtClean="0"/>
              <a:t>test, validate, evaluate quality improvement in realistic use situations, e.g. online services</a:t>
            </a:r>
          </a:p>
          <a:p>
            <a:pPr marL="1028700" lvl="1" eaLnBrk="1" hangingPunct="1">
              <a:buFont typeface="Arial" pitchFamily="34" charset="0"/>
              <a:buChar char="•"/>
              <a:defRPr/>
            </a:pPr>
            <a:r>
              <a:rPr lang="en-GB" sz="1800" dirty="0" smtClean="0"/>
              <a:t>address "poorly served" languages </a:t>
            </a:r>
          </a:p>
          <a:p>
            <a:pPr marL="1028700" lvl="1" eaLnBrk="1" hangingPunct="1">
              <a:buFont typeface="Arial" pitchFamily="34" charset="0"/>
              <a:buChar char="•"/>
              <a:defRPr/>
            </a:pPr>
            <a:r>
              <a:rPr lang="en-GB" sz="1800" dirty="0" smtClean="0"/>
              <a:t>connect, contribute &amp; make use of platforms and infrastructures for language resources, open data...</a:t>
            </a:r>
          </a:p>
          <a:p>
            <a:pPr marL="285750" indent="-285750" eaLnBrk="1" hangingPunct="1">
              <a:buFont typeface="Arial" pitchFamily="34" charset="0"/>
              <a:buChar char="•"/>
              <a:defRPr/>
            </a:pPr>
            <a:r>
              <a:rPr lang="en-GB" sz="1800" dirty="0"/>
              <a:t>O</a:t>
            </a:r>
            <a:r>
              <a:rPr lang="en-GB" sz="1800" dirty="0" smtClean="0"/>
              <a:t>ne Coordination Action: promote a common language resources infrastructure for MT, benchmarking, best practices evaluation, interoperability, metadata harmonisation...  </a:t>
            </a:r>
          </a:p>
          <a:p>
            <a:pPr marL="285750" indent="-285750" eaLnBrk="1" hangingPunct="1">
              <a:buFont typeface="Arial" pitchFamily="34" charset="0"/>
              <a:buChar char="•"/>
              <a:defRPr/>
            </a:pPr>
            <a:endParaRPr lang="en-GB" sz="1800" dirty="0" smtClean="0"/>
          </a:p>
          <a:p>
            <a:pPr eaLnBrk="1" hangingPunct="1">
              <a:defRPr/>
            </a:pPr>
            <a:endParaRPr lang="en-GB" sz="1800" dirty="0" smtClean="0"/>
          </a:p>
          <a:p>
            <a:pPr eaLnBrk="1" hangingPunct="1">
              <a:defRPr/>
            </a:pPr>
            <a:endParaRPr lang="en-GB" sz="2000" dirty="0" smtClean="0"/>
          </a:p>
          <a:p>
            <a:pPr eaLnBrk="1" hangingPunct="1">
              <a:defRPr/>
            </a:pPr>
            <a:endParaRPr lang="en-GB" sz="2000" dirty="0" smtClean="0"/>
          </a:p>
          <a:p>
            <a:pPr eaLnBrk="1" hangingPunct="1">
              <a:defRPr/>
            </a:pPr>
            <a:endParaRPr lang="en-GB" sz="2000" dirty="0" smtClean="0"/>
          </a:p>
        </p:txBody>
      </p:sp>
      <p:sp>
        <p:nvSpPr>
          <p:cNvPr id="1126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AC473460-3C1E-4A2D-B5CE-B46E033B6666}" type="slidenum">
              <a:rPr lang="en-GB" sz="1400" smtClean="0">
                <a:solidFill>
                  <a:schemeClr val="tx1"/>
                </a:solidFill>
                <a:latin typeface="Arial" charset="0"/>
              </a:rPr>
              <a:pPr eaLnBrk="1" hangingPunct="1"/>
              <a:t>24</a:t>
            </a:fld>
            <a:endParaRPr lang="en-GB" sz="1400" smtClean="0">
              <a:solidFill>
                <a:schemeClr val="tx1"/>
              </a:solidFill>
              <a:latin typeface="Arial" charset="0"/>
            </a:endParaRPr>
          </a:p>
        </p:txBody>
      </p:sp>
      <p:sp>
        <p:nvSpPr>
          <p:cNvPr id="5" name="Rectangle 5"/>
          <p:cNvSpPr>
            <a:spLocks noChangeArrowheads="1"/>
          </p:cNvSpPr>
          <p:nvPr/>
        </p:nvSpPr>
        <p:spPr bwMode="auto">
          <a:xfrm>
            <a:off x="7812360" y="349250"/>
            <a:ext cx="13316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600" dirty="0" smtClean="0">
                <a:solidFill>
                  <a:schemeClr val="bg1"/>
                </a:solidFill>
              </a:rPr>
              <a:t>DRAFT!</a:t>
            </a:r>
            <a:endParaRPr lang="en-GB" sz="1600" dirty="0">
              <a:solidFill>
                <a:schemeClr val="bg1"/>
              </a:solidFill>
            </a:endParaRPr>
          </a:p>
        </p:txBody>
      </p:sp>
    </p:spTree>
    <p:extLst>
      <p:ext uri="{BB962C8B-B14F-4D97-AF65-F5344CB8AC3E}">
        <p14:creationId xmlns:p14="http://schemas.microsoft.com/office/powerpoint/2010/main" val="10694396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7938" y="327025"/>
            <a:ext cx="4203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600">
                <a:solidFill>
                  <a:schemeClr val="bg1"/>
                </a:solidFill>
              </a:rPr>
              <a:t>Multimodal &amp; Natural human-computer interaction</a:t>
            </a:r>
          </a:p>
        </p:txBody>
      </p:sp>
      <p:sp>
        <p:nvSpPr>
          <p:cNvPr id="12291" name="TextBox 11"/>
          <p:cNvSpPr txBox="1">
            <a:spLocks noChangeArrowheads="1"/>
          </p:cNvSpPr>
          <p:nvPr/>
        </p:nvSpPr>
        <p:spPr bwMode="auto">
          <a:xfrm>
            <a:off x="468313" y="1700213"/>
            <a:ext cx="8207375"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en-GB" sz="1800" b="1" dirty="0"/>
              <a:t>Rationale: </a:t>
            </a:r>
            <a:r>
              <a:rPr lang="en-GB" sz="1800" dirty="0"/>
              <a:t>while systems and devices are becoming more and more powerful, the interface to humans is lagging behind</a:t>
            </a:r>
          </a:p>
          <a:p>
            <a:pPr eaLnBrk="1" hangingPunct="1"/>
            <a:endParaRPr lang="en-GB" sz="1800" dirty="0"/>
          </a:p>
          <a:p>
            <a:pPr eaLnBrk="1" hangingPunct="1"/>
            <a:r>
              <a:rPr lang="en-GB" sz="1800" b="1" dirty="0"/>
              <a:t>Objective:</a:t>
            </a:r>
            <a:r>
              <a:rPr lang="en-GB" sz="1800" dirty="0"/>
              <a:t> achieve transparency and invisibility of technology  – effortless, effective human-machine </a:t>
            </a:r>
            <a:r>
              <a:rPr lang="en-GB" sz="1800" b="1" dirty="0"/>
              <a:t>dialogue</a:t>
            </a:r>
            <a:r>
              <a:rPr lang="en-GB" sz="1800" dirty="0"/>
              <a:t>, easy use of complex and powerful systems, easy </a:t>
            </a:r>
            <a:r>
              <a:rPr lang="en-GB" sz="1800" b="1" dirty="0"/>
              <a:t>access to information</a:t>
            </a:r>
          </a:p>
          <a:p>
            <a:pPr eaLnBrk="1" hangingPunct="1"/>
            <a:endParaRPr lang="en-GB" sz="1800" dirty="0"/>
          </a:p>
          <a:p>
            <a:pPr eaLnBrk="1" hangingPunct="1"/>
            <a:r>
              <a:rPr lang="en-GB" sz="1800" b="1" dirty="0"/>
              <a:t>Links to:</a:t>
            </a:r>
            <a:r>
              <a:rPr lang="en-GB" sz="1800" dirty="0"/>
              <a:t> creative industries, communication technologies, language (especially: speech) processing, cognitive &amp; behavioural analysis</a:t>
            </a:r>
          </a:p>
          <a:p>
            <a:pPr eaLnBrk="1" hangingPunct="1"/>
            <a:endParaRPr lang="en-GB" sz="1800" dirty="0"/>
          </a:p>
          <a:p>
            <a:pPr eaLnBrk="1" hangingPunct="1"/>
            <a:r>
              <a:rPr lang="en-GB" sz="1800" b="1" dirty="0"/>
              <a:t>Uses: </a:t>
            </a:r>
            <a:r>
              <a:rPr lang="en-GB" sz="1800" dirty="0"/>
              <a:t>search, information retrieval, elderly, people with special needs, designers/artists</a:t>
            </a:r>
            <a:r>
              <a:rPr lang="en-GB" sz="1800" dirty="0" smtClean="0"/>
              <a:t>...</a:t>
            </a:r>
          </a:p>
          <a:p>
            <a:pPr eaLnBrk="1" hangingPunct="1"/>
            <a:endParaRPr lang="en-GB" sz="1800" dirty="0"/>
          </a:p>
          <a:p>
            <a:pPr eaLnBrk="1" hangingPunct="1"/>
            <a:endParaRPr lang="en-GB" sz="2000" dirty="0"/>
          </a:p>
        </p:txBody>
      </p:sp>
      <p:sp>
        <p:nvSpPr>
          <p:cNvPr id="1229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7BF9DE35-345B-412D-9D34-E56E204B6C4D}" type="slidenum">
              <a:rPr lang="en-GB" sz="1400" smtClean="0">
                <a:solidFill>
                  <a:schemeClr val="tx1"/>
                </a:solidFill>
                <a:latin typeface="Arial" charset="0"/>
              </a:rPr>
              <a:pPr eaLnBrk="1" hangingPunct="1"/>
              <a:t>25</a:t>
            </a:fld>
            <a:endParaRPr lang="en-GB" sz="1400" smtClean="0">
              <a:solidFill>
                <a:schemeClr val="tx1"/>
              </a:solidFill>
              <a:latin typeface="Arial" charset="0"/>
            </a:endParaRPr>
          </a:p>
        </p:txBody>
      </p:sp>
      <p:sp>
        <p:nvSpPr>
          <p:cNvPr id="5" name="Rectangle 5"/>
          <p:cNvSpPr>
            <a:spLocks noChangeArrowheads="1"/>
          </p:cNvSpPr>
          <p:nvPr/>
        </p:nvSpPr>
        <p:spPr bwMode="auto">
          <a:xfrm>
            <a:off x="7812360" y="349250"/>
            <a:ext cx="13316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600" dirty="0" smtClean="0">
                <a:solidFill>
                  <a:schemeClr val="bg1"/>
                </a:solidFill>
              </a:rPr>
              <a:t>DRAFT!</a:t>
            </a:r>
            <a:endParaRPr lang="en-GB" sz="1600" dirty="0">
              <a:solidFill>
                <a:schemeClr val="bg1"/>
              </a:solidFill>
            </a:endParaRPr>
          </a:p>
        </p:txBody>
      </p:sp>
    </p:spTree>
    <p:extLst>
      <p:ext uri="{BB962C8B-B14F-4D97-AF65-F5344CB8AC3E}">
        <p14:creationId xmlns:p14="http://schemas.microsoft.com/office/powerpoint/2010/main" val="33893756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7938" y="327025"/>
            <a:ext cx="42037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600" dirty="0" smtClean="0">
                <a:solidFill>
                  <a:schemeClr val="bg1"/>
                </a:solidFill>
              </a:rPr>
              <a:t>Events</a:t>
            </a:r>
            <a:endParaRPr lang="en-GB" sz="1600" dirty="0">
              <a:solidFill>
                <a:schemeClr val="bg1"/>
              </a:solidFill>
            </a:endParaRPr>
          </a:p>
        </p:txBody>
      </p:sp>
      <p:sp>
        <p:nvSpPr>
          <p:cNvPr id="12291" name="TextBox 11"/>
          <p:cNvSpPr txBox="1">
            <a:spLocks noChangeArrowheads="1"/>
          </p:cNvSpPr>
          <p:nvPr/>
        </p:nvSpPr>
        <p:spPr bwMode="auto">
          <a:xfrm>
            <a:off x="468313" y="1700213"/>
            <a:ext cx="8207375"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endParaRPr lang="en-GB" sz="1800" b="1" dirty="0" smtClean="0"/>
          </a:p>
          <a:p>
            <a:pPr eaLnBrk="1" hangingPunct="1"/>
            <a:r>
              <a:rPr lang="en-GB" sz="1800" b="1" dirty="0" smtClean="0"/>
              <a:t>ICT 2013 Conference </a:t>
            </a:r>
            <a:r>
              <a:rPr lang="en-GB" sz="1800" dirty="0" smtClean="0"/>
              <a:t>in Vilnius 6-8 Nov 2013</a:t>
            </a:r>
          </a:p>
          <a:p>
            <a:pPr eaLnBrk="1" hangingPunct="1"/>
            <a:r>
              <a:rPr lang="en-GB" sz="1800" dirty="0">
                <a:hlinkClick r:id="rId3"/>
              </a:rPr>
              <a:t>http://</a:t>
            </a:r>
            <a:r>
              <a:rPr lang="en-GB" sz="1800" dirty="0" smtClean="0">
                <a:hlinkClick r:id="rId3"/>
              </a:rPr>
              <a:t>ec.europa.eu/digital-agenda/en/ict-2013</a:t>
            </a:r>
            <a:r>
              <a:rPr lang="en-GB" sz="1800" dirty="0" smtClean="0"/>
              <a:t> </a:t>
            </a:r>
          </a:p>
          <a:p>
            <a:pPr marL="285750" indent="-285750" eaLnBrk="1" hangingPunct="1">
              <a:buFont typeface="Arial" panose="020B0604020202020204" pitchFamily="34" charset="0"/>
              <a:buChar char="•"/>
            </a:pPr>
            <a:r>
              <a:rPr lang="en-GB" sz="1800" dirty="0" smtClean="0"/>
              <a:t>In-depth presentations of Horizon 2020 Work Programme 2014-15</a:t>
            </a:r>
          </a:p>
          <a:p>
            <a:pPr marL="285750" indent="-285750" eaLnBrk="1" hangingPunct="1">
              <a:buFont typeface="Arial" panose="020B0604020202020204" pitchFamily="34" charset="0"/>
              <a:buChar char="•"/>
            </a:pPr>
            <a:r>
              <a:rPr lang="en-GB" sz="1800" dirty="0" smtClean="0"/>
              <a:t>Networking sessions</a:t>
            </a:r>
          </a:p>
          <a:p>
            <a:pPr marL="285750" indent="-285750" eaLnBrk="1" hangingPunct="1">
              <a:buFont typeface="Arial" panose="020B0604020202020204" pitchFamily="34" charset="0"/>
              <a:buChar char="•"/>
            </a:pPr>
            <a:r>
              <a:rPr lang="en-GB" sz="1800" dirty="0" smtClean="0"/>
              <a:t>Plenary session on Big Data with VP </a:t>
            </a:r>
            <a:r>
              <a:rPr lang="en-GB" sz="1800" dirty="0" err="1" smtClean="0"/>
              <a:t>Neelie</a:t>
            </a:r>
            <a:r>
              <a:rPr lang="en-GB" sz="1800" dirty="0" smtClean="0"/>
              <a:t> </a:t>
            </a:r>
            <a:r>
              <a:rPr lang="en-GB" sz="1800" dirty="0" err="1" smtClean="0"/>
              <a:t>Kroes</a:t>
            </a:r>
            <a:endParaRPr lang="en-GB" sz="1800" dirty="0" smtClean="0"/>
          </a:p>
          <a:p>
            <a:pPr eaLnBrk="1" hangingPunct="1"/>
            <a:endParaRPr lang="en-GB" sz="1800" dirty="0"/>
          </a:p>
          <a:p>
            <a:pPr eaLnBrk="1" hangingPunct="1"/>
            <a:r>
              <a:rPr lang="en-GB" sz="1800" b="1" dirty="0" smtClean="0"/>
              <a:t>Info Day in Luxembourg </a:t>
            </a:r>
            <a:r>
              <a:rPr lang="en-GB" sz="1800" dirty="0" smtClean="0"/>
              <a:t>15-16 January 2014</a:t>
            </a:r>
          </a:p>
          <a:p>
            <a:pPr marL="285750" indent="-285750" eaLnBrk="1" hangingPunct="1">
              <a:buFont typeface="Arial" panose="020B0604020202020204" pitchFamily="34" charset="0"/>
              <a:buChar char="•"/>
            </a:pPr>
            <a:r>
              <a:rPr lang="en-GB" sz="1800" dirty="0"/>
              <a:t>In-depth presentations of Horizon 2020 Work Programme </a:t>
            </a:r>
            <a:r>
              <a:rPr lang="en-GB" sz="1800" dirty="0" smtClean="0"/>
              <a:t>2014-15</a:t>
            </a:r>
          </a:p>
          <a:p>
            <a:pPr marL="285750" indent="-285750" eaLnBrk="1" hangingPunct="1">
              <a:buFont typeface="Arial" panose="020B0604020202020204" pitchFamily="34" charset="0"/>
              <a:buChar char="•"/>
            </a:pPr>
            <a:r>
              <a:rPr lang="en-GB" sz="1800" dirty="0" smtClean="0"/>
              <a:t>Proposal clinics</a:t>
            </a:r>
          </a:p>
          <a:p>
            <a:pPr marL="285750" indent="-285750" eaLnBrk="1" hangingPunct="1">
              <a:buFont typeface="Arial" panose="020B0604020202020204" pitchFamily="34" charset="0"/>
              <a:buChar char="•"/>
            </a:pPr>
            <a:r>
              <a:rPr lang="en-GB" sz="1800" dirty="0" smtClean="0"/>
              <a:t>Networking sessions – partner matching – present your proposal idea</a:t>
            </a:r>
          </a:p>
          <a:p>
            <a:pPr marL="285750" indent="-285750" eaLnBrk="1" hangingPunct="1">
              <a:buFont typeface="Arial" panose="020B0604020202020204" pitchFamily="34" charset="0"/>
              <a:buChar char="•"/>
            </a:pPr>
            <a:r>
              <a:rPr lang="en-GB" sz="1800" dirty="0" smtClean="0"/>
              <a:t>First announcement online, agenda </a:t>
            </a:r>
            <a:r>
              <a:rPr lang="en-GB" sz="1800" smtClean="0"/>
              <a:t>will follow soon:</a:t>
            </a:r>
            <a:r>
              <a:rPr lang="en-GB" sz="1800" dirty="0"/>
              <a:t/>
            </a:r>
            <a:br>
              <a:rPr lang="en-GB" sz="1800" dirty="0"/>
            </a:br>
            <a:r>
              <a:rPr lang="en-GB" sz="1800" dirty="0">
                <a:hlinkClick r:id="rId4"/>
              </a:rPr>
              <a:t>https://</a:t>
            </a:r>
            <a:r>
              <a:rPr lang="en-GB" sz="1800" dirty="0" smtClean="0">
                <a:hlinkClick r:id="rId4"/>
              </a:rPr>
              <a:t>ec.europa.eu/digital-agenda/en/news/information-and-networking-days-data-value-chain-and-language-technologies</a:t>
            </a:r>
            <a:r>
              <a:rPr lang="en-GB" sz="1800" dirty="0" smtClean="0"/>
              <a:t> </a:t>
            </a:r>
            <a:endParaRPr lang="en-GB" sz="1800" dirty="0"/>
          </a:p>
          <a:p>
            <a:pPr eaLnBrk="1" hangingPunct="1"/>
            <a:endParaRPr lang="en-GB" sz="1800" dirty="0"/>
          </a:p>
          <a:p>
            <a:pPr eaLnBrk="1" hangingPunct="1"/>
            <a:endParaRPr lang="en-GB" sz="1800" dirty="0"/>
          </a:p>
          <a:p>
            <a:pPr eaLnBrk="1" hangingPunct="1"/>
            <a:endParaRPr lang="en-GB" sz="2000" dirty="0"/>
          </a:p>
          <a:p>
            <a:pPr eaLnBrk="1" hangingPunct="1"/>
            <a:endParaRPr lang="en-GB" sz="2000" dirty="0"/>
          </a:p>
          <a:p>
            <a:pPr eaLnBrk="1" hangingPunct="1"/>
            <a:endParaRPr lang="en-GB" sz="2000" dirty="0"/>
          </a:p>
        </p:txBody>
      </p:sp>
      <p:sp>
        <p:nvSpPr>
          <p:cNvPr id="1229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7BF9DE35-345B-412D-9D34-E56E204B6C4D}" type="slidenum">
              <a:rPr lang="en-GB" sz="1400" smtClean="0">
                <a:solidFill>
                  <a:schemeClr val="tx1"/>
                </a:solidFill>
                <a:latin typeface="Arial" charset="0"/>
              </a:rPr>
              <a:pPr eaLnBrk="1" hangingPunct="1"/>
              <a:t>26</a:t>
            </a:fld>
            <a:endParaRPr lang="en-GB" sz="1400" smtClean="0">
              <a:solidFill>
                <a:schemeClr val="tx1"/>
              </a:solidFill>
              <a:latin typeface="Arial" charset="0"/>
            </a:endParaRPr>
          </a:p>
        </p:txBody>
      </p:sp>
    </p:spTree>
    <p:extLst>
      <p:ext uri="{BB962C8B-B14F-4D97-AF65-F5344CB8AC3E}">
        <p14:creationId xmlns:p14="http://schemas.microsoft.com/office/powerpoint/2010/main" val="39025584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49250" y="3357562"/>
            <a:ext cx="8229600" cy="2015653"/>
          </a:xfrm>
        </p:spPr>
        <p:txBody>
          <a:bodyPr/>
          <a:lstStyle/>
          <a:p>
            <a:pPr algn="ctr"/>
            <a:r>
              <a:rPr lang="en-US" sz="3600" i="1" dirty="0" smtClean="0"/>
              <a:t>Thank you!</a:t>
            </a:r>
            <a:br>
              <a:rPr lang="en-US" sz="3600" i="1" dirty="0" smtClean="0"/>
            </a:br>
            <a:r>
              <a:rPr lang="en-GB" sz="3600" b="0" dirty="0" smtClean="0"/>
              <a:t/>
            </a:r>
            <a:br>
              <a:rPr lang="en-GB" sz="3600" b="0" dirty="0" smtClean="0"/>
            </a:br>
            <a:r>
              <a:rPr lang="en-GB" sz="2800" b="0" dirty="0" smtClean="0"/>
              <a:t>kimmo.rossi@ec.europa.eu</a:t>
            </a:r>
            <a:r>
              <a:rPr lang="en-GB" sz="3600" b="0" dirty="0" smtClean="0"/>
              <a:t/>
            </a:r>
            <a:br>
              <a:rPr lang="en-GB" sz="3600" b="0" dirty="0" smtClean="0"/>
            </a:br>
            <a:r>
              <a:rPr lang="en-GB" sz="2000" b="0" dirty="0" smtClean="0">
                <a:hlinkClick r:id="rId2"/>
              </a:rPr>
              <a:t>http://cordis.europa.eu/info-management</a:t>
            </a:r>
            <a:r>
              <a:rPr lang="en-GB" sz="2800" b="0" dirty="0" smtClean="0"/>
              <a:t/>
            </a:r>
            <a:br>
              <a:rPr lang="en-GB" sz="2800" b="0" dirty="0" smtClean="0"/>
            </a:br>
            <a:r>
              <a:rPr lang="en-GB" sz="2000" b="0" dirty="0" smtClean="0">
                <a:hlinkClick r:id="rId3"/>
              </a:rPr>
              <a:t>http://cordis.europa.eu/fp7/ict/language-technologies/</a:t>
            </a:r>
            <a:r>
              <a:rPr lang="en-GB" sz="2000" b="0" dirty="0" smtClean="0"/>
              <a:t>  </a:t>
            </a:r>
            <a:endParaRPr lang="en-GB" sz="2000" i="1" dirty="0" smtClean="0"/>
          </a:p>
        </p:txBody>
      </p:sp>
      <p:sp>
        <p:nvSpPr>
          <p:cNvPr id="15363" name="Rectangle 4"/>
          <p:cNvSpPr>
            <a:spLocks noChangeArrowheads="1"/>
          </p:cNvSpPr>
          <p:nvPr/>
        </p:nvSpPr>
        <p:spPr bwMode="auto">
          <a:xfrm>
            <a:off x="1692275" y="6021388"/>
            <a:ext cx="55435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4" name="Text Box 5"/>
          <p:cNvSpPr txBox="1">
            <a:spLocks noChangeArrowheads="1"/>
          </p:cNvSpPr>
          <p:nvPr/>
        </p:nvSpPr>
        <p:spPr bwMode="auto">
          <a:xfrm>
            <a:off x="755650" y="5734050"/>
            <a:ext cx="74882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spcBef>
                <a:spcPct val="50000"/>
              </a:spcBef>
            </a:pPr>
            <a:endParaRPr lang="en-US" sz="2800">
              <a:solidFill>
                <a:srgbClr val="9B3D09"/>
              </a:solidFill>
            </a:endParaRPr>
          </a:p>
        </p:txBody>
      </p:sp>
      <p:sp>
        <p:nvSpPr>
          <p:cNvPr id="15365" name="Slide Number Placeholder 1"/>
          <p:cNvSpPr>
            <a:spLocks noGrp="1"/>
          </p:cNvSpPr>
          <p:nvPr>
            <p:ph type="sldNum" sz="quarter" idx="12"/>
          </p:nvPr>
        </p:nvSpPr>
        <p:spPr>
          <a:noFill/>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A62B6BD0-BD3D-4DD7-85BC-93CF0A7AADDF}" type="slidenum">
              <a:rPr lang="en-GB" sz="1400" smtClean="0">
                <a:solidFill>
                  <a:schemeClr val="tx1"/>
                </a:solidFill>
                <a:latin typeface="Arial" charset="0"/>
              </a:rPr>
              <a:pPr eaLnBrk="1" hangingPunct="1"/>
              <a:t>27</a:t>
            </a:fld>
            <a:endParaRPr lang="en-GB" sz="1400" smtClean="0">
              <a:solidFill>
                <a:schemeClr val="tx1"/>
              </a:solidFill>
              <a:latin typeface="Arial" charset="0"/>
            </a:endParaRPr>
          </a:p>
        </p:txBody>
      </p:sp>
    </p:spTree>
    <p:extLst>
      <p:ext uri="{BB962C8B-B14F-4D97-AF65-F5344CB8AC3E}">
        <p14:creationId xmlns:p14="http://schemas.microsoft.com/office/powerpoint/2010/main" val="2155900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116013" y="1628800"/>
            <a:ext cx="7127875" cy="4968851"/>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457200" lvl="1" indent="0" eaLnBrk="1" hangingPunct="1">
              <a:spcBef>
                <a:spcPts val="1200"/>
              </a:spcBef>
              <a:spcAft>
                <a:spcPts val="600"/>
              </a:spcAft>
              <a:buClr>
                <a:srgbClr val="0000FF"/>
              </a:buClr>
              <a:buFontTx/>
              <a:buNone/>
            </a:pPr>
            <a:r>
              <a:rPr lang="en-GB" dirty="0" smtClean="0">
                <a:solidFill>
                  <a:srgbClr val="2626EA"/>
                </a:solidFill>
              </a:rPr>
              <a:t>Unit CNECT.G3 – Data Value Chain</a:t>
            </a:r>
          </a:p>
          <a:p>
            <a:pPr marL="457200" lvl="1" indent="0" eaLnBrk="1" hangingPunct="1">
              <a:spcBef>
                <a:spcPts val="1200"/>
              </a:spcBef>
              <a:spcAft>
                <a:spcPts val="600"/>
              </a:spcAft>
              <a:buClr>
                <a:srgbClr val="0000FF"/>
              </a:buClr>
              <a:buFontTx/>
              <a:buNone/>
            </a:pPr>
            <a:r>
              <a:rPr lang="en-GB" b="0" dirty="0" smtClean="0">
                <a:solidFill>
                  <a:srgbClr val="2626EA"/>
                </a:solidFill>
              </a:rPr>
              <a:t>Resulted from merging three units in July 2012:</a:t>
            </a:r>
          </a:p>
          <a:p>
            <a:pPr lvl="1" eaLnBrk="1" hangingPunct="1">
              <a:spcBef>
                <a:spcPts val="1200"/>
              </a:spcBef>
              <a:spcAft>
                <a:spcPts val="600"/>
              </a:spcAft>
              <a:buClr>
                <a:srgbClr val="0000FF"/>
              </a:buClr>
            </a:pPr>
            <a:r>
              <a:rPr lang="en-GB" b="0" dirty="0" smtClean="0">
                <a:solidFill>
                  <a:srgbClr val="2626EA"/>
                </a:solidFill>
              </a:rPr>
              <a:t>Language technologies (</a:t>
            </a:r>
            <a:r>
              <a:rPr lang="en-GB" b="0" i="1" dirty="0" smtClean="0">
                <a:solidFill>
                  <a:srgbClr val="2626EA"/>
                </a:solidFill>
              </a:rPr>
              <a:t>language data, analytics</a:t>
            </a:r>
            <a:r>
              <a:rPr lang="en-GB" b="0" dirty="0" smtClean="0">
                <a:solidFill>
                  <a:srgbClr val="2626EA"/>
                </a:solidFill>
              </a:rPr>
              <a:t>)</a:t>
            </a:r>
          </a:p>
          <a:p>
            <a:pPr lvl="1" eaLnBrk="1" hangingPunct="1">
              <a:spcBef>
                <a:spcPts val="1200"/>
              </a:spcBef>
              <a:spcAft>
                <a:spcPts val="600"/>
              </a:spcAft>
              <a:buClr>
                <a:srgbClr val="0000FF"/>
              </a:buClr>
            </a:pPr>
            <a:r>
              <a:rPr lang="en-GB" b="0" dirty="0" smtClean="0">
                <a:solidFill>
                  <a:srgbClr val="2626EA"/>
                </a:solidFill>
              </a:rPr>
              <a:t>Information management (</a:t>
            </a:r>
            <a:r>
              <a:rPr lang="en-GB" b="0" i="1" dirty="0" smtClean="0">
                <a:solidFill>
                  <a:srgbClr val="2626EA"/>
                </a:solidFill>
              </a:rPr>
              <a:t>big data, linked data, analytics</a:t>
            </a:r>
            <a:r>
              <a:rPr lang="en-GB" b="0" dirty="0" smtClean="0">
                <a:solidFill>
                  <a:srgbClr val="2626EA"/>
                </a:solidFill>
              </a:rPr>
              <a:t>)</a:t>
            </a:r>
          </a:p>
          <a:p>
            <a:pPr lvl="1" eaLnBrk="1" hangingPunct="1">
              <a:spcBef>
                <a:spcPts val="1200"/>
              </a:spcBef>
              <a:spcAft>
                <a:spcPts val="600"/>
              </a:spcAft>
              <a:buClr>
                <a:srgbClr val="0000FF"/>
              </a:buClr>
            </a:pPr>
            <a:r>
              <a:rPr lang="en-GB" b="0" dirty="0" smtClean="0">
                <a:solidFill>
                  <a:srgbClr val="2626EA"/>
                </a:solidFill>
              </a:rPr>
              <a:t>Public sector information (</a:t>
            </a:r>
            <a:r>
              <a:rPr lang="en-GB" b="0" i="1" dirty="0" smtClean="0">
                <a:solidFill>
                  <a:srgbClr val="2626EA"/>
                </a:solidFill>
              </a:rPr>
              <a:t>open data</a:t>
            </a:r>
            <a:r>
              <a:rPr lang="en-GB" b="0" dirty="0" smtClean="0">
                <a:solidFill>
                  <a:srgbClr val="2626EA"/>
                </a:solidFill>
              </a:rPr>
              <a:t>)</a:t>
            </a:r>
          </a:p>
          <a:p>
            <a:pPr marL="457200" lvl="1" indent="0" eaLnBrk="1" hangingPunct="1">
              <a:spcBef>
                <a:spcPts val="1200"/>
              </a:spcBef>
              <a:spcAft>
                <a:spcPts val="600"/>
              </a:spcAft>
              <a:buClr>
                <a:srgbClr val="0000FF"/>
              </a:buClr>
              <a:buFontTx/>
              <a:buNone/>
            </a:pPr>
            <a:r>
              <a:rPr lang="en-GB" b="0" dirty="0" smtClean="0">
                <a:solidFill>
                  <a:srgbClr val="2626EA"/>
                </a:solidFill>
              </a:rPr>
              <a:t>We manage a portfolio of 130 R&amp;I projects</a:t>
            </a:r>
            <a:r>
              <a:rPr lang="en-GB" b="0" dirty="0">
                <a:solidFill>
                  <a:srgbClr val="2626EA"/>
                </a:solidFill>
              </a:rPr>
              <a:t> </a:t>
            </a:r>
            <a:r>
              <a:rPr lang="en-GB" b="0" dirty="0" smtClean="0">
                <a:solidFill>
                  <a:srgbClr val="2626EA"/>
                </a:solidFill>
              </a:rPr>
              <a:t>with 300+ MEUR EU funding, 1500 FTE</a:t>
            </a:r>
          </a:p>
          <a:p>
            <a:pPr marL="457200" lvl="1" indent="0" eaLnBrk="1" hangingPunct="1">
              <a:spcBef>
                <a:spcPts val="1200"/>
              </a:spcBef>
              <a:spcAft>
                <a:spcPts val="600"/>
              </a:spcAft>
              <a:buClr>
                <a:srgbClr val="0000FF"/>
              </a:buClr>
              <a:buFontTx/>
              <a:buNone/>
            </a:pPr>
            <a:r>
              <a:rPr lang="en-GB" b="0" dirty="0" smtClean="0">
                <a:solidFill>
                  <a:srgbClr val="2626EA"/>
                </a:solidFill>
              </a:rPr>
              <a:t>Responsible for: European Data value chain strategy, open data strategy and the PSI directive</a:t>
            </a:r>
          </a:p>
        </p:txBody>
      </p:sp>
      <p:sp>
        <p:nvSpPr>
          <p:cNvPr id="4" name="Rectangle 2"/>
          <p:cNvSpPr txBox="1">
            <a:spLocks noChangeArrowheads="1"/>
          </p:cNvSpPr>
          <p:nvPr/>
        </p:nvSpPr>
        <p:spPr>
          <a:xfrm>
            <a:off x="468313" y="260350"/>
            <a:ext cx="8229600" cy="11525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eaLnBrk="1" hangingPunct="1"/>
            <a:r>
              <a:rPr lang="en-GB" sz="2400" dirty="0" smtClean="0">
                <a:solidFill>
                  <a:schemeClr val="bg1"/>
                </a:solidFill>
              </a:rPr>
              <a:t>Who are we?</a:t>
            </a:r>
          </a:p>
        </p:txBody>
      </p:sp>
    </p:spTree>
    <p:extLst>
      <p:ext uri="{BB962C8B-B14F-4D97-AF65-F5344CB8AC3E}">
        <p14:creationId xmlns:p14="http://schemas.microsoft.com/office/powerpoint/2010/main" val="718862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idx="4294967295"/>
          </p:nvPr>
        </p:nvSpPr>
        <p:spPr>
          <a:xfrm>
            <a:off x="395536" y="188640"/>
            <a:ext cx="8229600" cy="720080"/>
          </a:xfrm>
        </p:spPr>
        <p:txBody>
          <a:bodyPr/>
          <a:lstStyle/>
          <a:p>
            <a:pPr eaLnBrk="1" hangingPunct="1"/>
            <a:r>
              <a:rPr lang="en-GB" sz="2800" dirty="0" smtClean="0">
                <a:solidFill>
                  <a:schemeClr val="bg1"/>
                </a:solidFill>
              </a:rPr>
              <a:t>Definitions</a:t>
            </a:r>
          </a:p>
        </p:txBody>
      </p:sp>
      <p:sp>
        <p:nvSpPr>
          <p:cNvPr id="18436" name="Rectangle 3"/>
          <p:cNvSpPr>
            <a:spLocks noGrp="1" noChangeArrowheads="1"/>
          </p:cNvSpPr>
          <p:nvPr>
            <p:ph type="body" idx="1"/>
          </p:nvPr>
        </p:nvSpPr>
        <p:spPr>
          <a:xfrm>
            <a:off x="611560" y="1556792"/>
            <a:ext cx="7705353" cy="5112297"/>
          </a:xfrm>
        </p:spPr>
        <p:txBody>
          <a:bodyPr/>
          <a:lstStyle/>
          <a:p>
            <a:pPr marL="0" indent="0" eaLnBrk="1" hangingPunct="1">
              <a:spcBef>
                <a:spcPts val="900"/>
              </a:spcBef>
              <a:spcAft>
                <a:spcPts val="600"/>
              </a:spcAft>
              <a:buClr>
                <a:srgbClr val="0000FF"/>
              </a:buClr>
              <a:buSzTx/>
              <a:buFont typeface="Times" pitchFamily="18" charset="0"/>
              <a:buNone/>
            </a:pPr>
            <a:r>
              <a:rPr lang="en-GB" b="1" dirty="0" smtClean="0">
                <a:solidFill>
                  <a:srgbClr val="2626EA"/>
                </a:solidFill>
              </a:rPr>
              <a:t>What is Open Data?</a:t>
            </a:r>
          </a:p>
          <a:p>
            <a:pPr marL="457200" lvl="1" indent="0" eaLnBrk="1" hangingPunct="1">
              <a:spcBef>
                <a:spcPts val="900"/>
              </a:spcBef>
              <a:spcAft>
                <a:spcPts val="600"/>
              </a:spcAft>
              <a:buClr>
                <a:srgbClr val="0000FF"/>
              </a:buClr>
              <a:buSzTx/>
              <a:buNone/>
            </a:pPr>
            <a:r>
              <a:rPr lang="en-GB" sz="1800" b="0" dirty="0" smtClean="0"/>
              <a:t>A useful definition: </a:t>
            </a:r>
            <a:r>
              <a:rPr lang="en-GB" sz="1800" b="0" dirty="0" smtClean="0">
                <a:hlinkClick r:id="rId3"/>
              </a:rPr>
              <a:t>http</a:t>
            </a:r>
            <a:r>
              <a:rPr lang="en-GB" sz="1800" b="0" dirty="0">
                <a:hlinkClick r:id="rId3"/>
              </a:rPr>
              <a:t>://opendefinition.org</a:t>
            </a:r>
            <a:r>
              <a:rPr lang="en-GB" sz="1800" b="0" dirty="0" smtClean="0">
                <a:hlinkClick r:id="rId3"/>
              </a:rPr>
              <a:t>/</a:t>
            </a:r>
            <a:r>
              <a:rPr lang="en-GB" sz="1800" b="0" dirty="0" smtClean="0"/>
              <a:t> </a:t>
            </a:r>
            <a:endParaRPr lang="en-GB" sz="1800" b="0" dirty="0" smtClean="0">
              <a:solidFill>
                <a:srgbClr val="2626EA"/>
              </a:solidFill>
            </a:endParaRPr>
          </a:p>
          <a:p>
            <a:pPr lvl="1" eaLnBrk="1" hangingPunct="1">
              <a:spcBef>
                <a:spcPts val="900"/>
              </a:spcBef>
              <a:spcAft>
                <a:spcPts val="600"/>
              </a:spcAft>
              <a:buClr>
                <a:srgbClr val="0000FF"/>
              </a:buClr>
            </a:pPr>
            <a:r>
              <a:rPr lang="en-GB" sz="1800" b="0" dirty="0" smtClean="0"/>
              <a:t>free of charge (or almost)</a:t>
            </a:r>
          </a:p>
          <a:p>
            <a:pPr lvl="1" eaLnBrk="1" hangingPunct="1">
              <a:spcBef>
                <a:spcPts val="900"/>
              </a:spcBef>
              <a:spcAft>
                <a:spcPts val="600"/>
              </a:spcAft>
              <a:buClr>
                <a:srgbClr val="0000FF"/>
              </a:buClr>
              <a:buSzTx/>
            </a:pPr>
            <a:r>
              <a:rPr lang="en-GB" sz="1800" b="0" dirty="0" smtClean="0"/>
              <a:t>free to use, re-use, distribute</a:t>
            </a:r>
          </a:p>
          <a:p>
            <a:pPr lvl="1" eaLnBrk="1" hangingPunct="1">
              <a:spcBef>
                <a:spcPts val="900"/>
              </a:spcBef>
              <a:spcAft>
                <a:spcPts val="600"/>
              </a:spcAft>
              <a:buClr>
                <a:srgbClr val="0000FF"/>
              </a:buClr>
              <a:buSzTx/>
            </a:pPr>
            <a:r>
              <a:rPr lang="en-GB" sz="1800" b="0" dirty="0" smtClean="0"/>
              <a:t>...for any purpose (also commercially)</a:t>
            </a:r>
            <a:endParaRPr lang="en-GB" sz="1800" dirty="0" smtClean="0"/>
          </a:p>
          <a:p>
            <a:pPr lvl="1" eaLnBrk="1" hangingPunct="1">
              <a:spcBef>
                <a:spcPts val="900"/>
              </a:spcBef>
              <a:spcAft>
                <a:spcPts val="600"/>
              </a:spcAft>
              <a:buClr>
                <a:srgbClr val="0000FF"/>
              </a:buClr>
            </a:pPr>
            <a:r>
              <a:rPr lang="en-GB" sz="1800" b="0" dirty="0" smtClean="0"/>
              <a:t>can be public OD (government) or private OD (user-generated, corporate)</a:t>
            </a:r>
          </a:p>
          <a:p>
            <a:pPr lvl="1" eaLnBrk="1" hangingPunct="1">
              <a:spcBef>
                <a:spcPts val="900"/>
              </a:spcBef>
              <a:spcAft>
                <a:spcPts val="600"/>
              </a:spcAft>
              <a:buClr>
                <a:srgbClr val="0000FF"/>
              </a:buClr>
            </a:pPr>
            <a:r>
              <a:rPr lang="en-GB" sz="1800" b="0" i="1" dirty="0" smtClean="0"/>
              <a:t>must not violate privacy</a:t>
            </a:r>
          </a:p>
          <a:p>
            <a:pPr lvl="1" eaLnBrk="1" hangingPunct="1">
              <a:spcBef>
                <a:spcPts val="900"/>
              </a:spcBef>
              <a:spcAft>
                <a:spcPts val="600"/>
              </a:spcAft>
              <a:buClr>
                <a:srgbClr val="0000FF"/>
              </a:buClr>
              <a:buSzTx/>
            </a:pPr>
            <a:r>
              <a:rPr lang="en-US" sz="1800" dirty="0" smtClean="0">
                <a:hlinkClick r:id="rId4"/>
              </a:rPr>
              <a:t>www.open-data.europa.eu</a:t>
            </a:r>
            <a:r>
              <a:rPr lang="en-US" sz="1800" dirty="0" smtClean="0"/>
              <a:t> </a:t>
            </a:r>
            <a:r>
              <a:rPr lang="en-US" sz="1800" b="0" dirty="0" smtClean="0"/>
              <a:t>(EU OD portal)</a:t>
            </a:r>
          </a:p>
          <a:p>
            <a:pPr lvl="1" eaLnBrk="1" hangingPunct="1">
              <a:spcBef>
                <a:spcPts val="900"/>
              </a:spcBef>
              <a:spcAft>
                <a:spcPts val="600"/>
              </a:spcAft>
              <a:buClr>
                <a:srgbClr val="0000FF"/>
              </a:buClr>
              <a:buSzTx/>
            </a:pPr>
            <a:r>
              <a:rPr lang="en-US" sz="1800" dirty="0">
                <a:hlinkClick r:id="rId5"/>
              </a:rPr>
              <a:t>http://</a:t>
            </a:r>
            <a:r>
              <a:rPr lang="en-US" sz="1800" dirty="0" smtClean="0">
                <a:hlinkClick r:id="rId5"/>
              </a:rPr>
              <a:t>publicdata.eu</a:t>
            </a:r>
            <a:r>
              <a:rPr lang="en-US" sz="1800" dirty="0" smtClean="0"/>
              <a:t> </a:t>
            </a:r>
            <a:r>
              <a:rPr lang="en-US" sz="1800" b="0" dirty="0" smtClean="0"/>
              <a:t>(the LOD2 project)</a:t>
            </a:r>
            <a:endParaRPr lang="en-GB" sz="1800" b="0" dirty="0" smtClean="0"/>
          </a:p>
        </p:txBody>
      </p:sp>
    </p:spTree>
    <p:extLst>
      <p:ext uri="{BB962C8B-B14F-4D97-AF65-F5344CB8AC3E}">
        <p14:creationId xmlns:p14="http://schemas.microsoft.com/office/powerpoint/2010/main" val="163980261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idx="4294967295"/>
          </p:nvPr>
        </p:nvSpPr>
        <p:spPr>
          <a:xfrm>
            <a:off x="395536" y="188640"/>
            <a:ext cx="8229600" cy="720080"/>
          </a:xfrm>
        </p:spPr>
        <p:txBody>
          <a:bodyPr/>
          <a:lstStyle/>
          <a:p>
            <a:pPr eaLnBrk="1" hangingPunct="1"/>
            <a:r>
              <a:rPr lang="en-GB" sz="2800" dirty="0" smtClean="0">
                <a:solidFill>
                  <a:schemeClr val="bg1"/>
                </a:solidFill>
              </a:rPr>
              <a:t>Definitions</a:t>
            </a:r>
          </a:p>
        </p:txBody>
      </p:sp>
      <p:sp>
        <p:nvSpPr>
          <p:cNvPr id="18436" name="Rectangle 3"/>
          <p:cNvSpPr>
            <a:spLocks noGrp="1" noChangeArrowheads="1"/>
          </p:cNvSpPr>
          <p:nvPr>
            <p:ph type="body" idx="1"/>
          </p:nvPr>
        </p:nvSpPr>
        <p:spPr>
          <a:xfrm>
            <a:off x="611560" y="1556792"/>
            <a:ext cx="7705353" cy="5112297"/>
          </a:xfrm>
        </p:spPr>
        <p:txBody>
          <a:bodyPr/>
          <a:lstStyle/>
          <a:p>
            <a:pPr marL="0" indent="0" eaLnBrk="1" hangingPunct="1">
              <a:spcBef>
                <a:spcPts val="900"/>
              </a:spcBef>
              <a:spcAft>
                <a:spcPts val="600"/>
              </a:spcAft>
              <a:buClr>
                <a:srgbClr val="0000FF"/>
              </a:buClr>
              <a:buSzTx/>
              <a:buFont typeface="Times" pitchFamily="18" charset="0"/>
              <a:buNone/>
            </a:pPr>
            <a:r>
              <a:rPr lang="en-GB" b="1" dirty="0" smtClean="0">
                <a:solidFill>
                  <a:srgbClr val="2626EA"/>
                </a:solidFill>
              </a:rPr>
              <a:t>What is Linked Data?</a:t>
            </a:r>
          </a:p>
        </p:txBody>
      </p:sp>
      <p:sp>
        <p:nvSpPr>
          <p:cNvPr id="2" name="AutoShape 2" descr="http://upload.wikimedia.org/wikipedia/commons/3/34/LOD_Cloud_Diagram_as_of_September_2011.png"/>
          <p:cNvSpPr>
            <a:spLocks noChangeAspect="1" noChangeArrowheads="1"/>
          </p:cNvSpPr>
          <p:nvPr/>
        </p:nvSpPr>
        <p:spPr bwMode="auto">
          <a:xfrm>
            <a:off x="63500" y="-136525"/>
            <a:ext cx="10944225" cy="7219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868" y="2060848"/>
            <a:ext cx="5787618" cy="3816424"/>
          </a:xfrm>
          <a:prstGeom prst="rect">
            <a:avLst/>
          </a:prstGeom>
        </p:spPr>
      </p:pic>
      <p:sp>
        <p:nvSpPr>
          <p:cNvPr id="5" name="TextBox 4"/>
          <p:cNvSpPr txBox="1"/>
          <p:nvPr/>
        </p:nvSpPr>
        <p:spPr>
          <a:xfrm>
            <a:off x="1365337" y="6063679"/>
            <a:ext cx="6120680" cy="230832"/>
          </a:xfrm>
          <a:prstGeom prst="rect">
            <a:avLst/>
          </a:prstGeom>
          <a:noFill/>
        </p:spPr>
        <p:txBody>
          <a:bodyPr wrap="square" rtlCol="0">
            <a:spAutoFit/>
          </a:bodyPr>
          <a:lstStyle/>
          <a:p>
            <a:r>
              <a:rPr lang="en-GB" sz="900" dirty="0"/>
              <a:t>Linking Open Data cloud diagram, by Richard </a:t>
            </a:r>
            <a:r>
              <a:rPr lang="en-GB" sz="900" dirty="0" err="1"/>
              <a:t>Cyganiak</a:t>
            </a:r>
            <a:r>
              <a:rPr lang="en-GB" sz="900" dirty="0"/>
              <a:t> and </a:t>
            </a:r>
            <a:r>
              <a:rPr lang="en-GB" sz="900" dirty="0" err="1"/>
              <a:t>Anja</a:t>
            </a:r>
            <a:r>
              <a:rPr lang="en-GB" sz="900" dirty="0"/>
              <a:t> </a:t>
            </a:r>
            <a:r>
              <a:rPr lang="en-GB" sz="900" dirty="0" err="1"/>
              <a:t>Jentzsch</a:t>
            </a:r>
            <a:r>
              <a:rPr lang="en-GB" sz="900" dirty="0"/>
              <a:t>. http://lod-cloud.net/</a:t>
            </a:r>
          </a:p>
        </p:txBody>
      </p:sp>
    </p:spTree>
    <p:extLst>
      <p:ext uri="{BB962C8B-B14F-4D97-AF65-F5344CB8AC3E}">
        <p14:creationId xmlns:p14="http://schemas.microsoft.com/office/powerpoint/2010/main" val="40715812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idx="4294967295"/>
          </p:nvPr>
        </p:nvSpPr>
        <p:spPr>
          <a:xfrm>
            <a:off x="395536" y="188640"/>
            <a:ext cx="8229600" cy="720080"/>
          </a:xfrm>
        </p:spPr>
        <p:txBody>
          <a:bodyPr/>
          <a:lstStyle/>
          <a:p>
            <a:pPr eaLnBrk="1" hangingPunct="1"/>
            <a:r>
              <a:rPr lang="en-GB" sz="2800" dirty="0" smtClean="0">
                <a:solidFill>
                  <a:schemeClr val="bg1"/>
                </a:solidFill>
              </a:rPr>
              <a:t>Definitions</a:t>
            </a:r>
          </a:p>
        </p:txBody>
      </p:sp>
      <p:sp>
        <p:nvSpPr>
          <p:cNvPr id="18436" name="Rectangle 3"/>
          <p:cNvSpPr>
            <a:spLocks noGrp="1" noChangeArrowheads="1"/>
          </p:cNvSpPr>
          <p:nvPr>
            <p:ph type="body" idx="1"/>
          </p:nvPr>
        </p:nvSpPr>
        <p:spPr>
          <a:xfrm>
            <a:off x="611560" y="1556792"/>
            <a:ext cx="7705353" cy="5112297"/>
          </a:xfrm>
        </p:spPr>
        <p:txBody>
          <a:bodyPr/>
          <a:lstStyle/>
          <a:p>
            <a:pPr marL="0" indent="0" eaLnBrk="1" hangingPunct="1">
              <a:spcBef>
                <a:spcPts val="900"/>
              </a:spcBef>
              <a:spcAft>
                <a:spcPts val="600"/>
              </a:spcAft>
              <a:buClr>
                <a:srgbClr val="0000FF"/>
              </a:buClr>
              <a:buSzTx/>
              <a:buFont typeface="Times" pitchFamily="18" charset="0"/>
              <a:buNone/>
            </a:pPr>
            <a:r>
              <a:rPr lang="en-GB" b="1" dirty="0" smtClean="0">
                <a:solidFill>
                  <a:srgbClr val="2626EA"/>
                </a:solidFill>
              </a:rPr>
              <a:t>What is Linked Data?</a:t>
            </a:r>
          </a:p>
          <a:p>
            <a:pPr marL="457200" lvl="1" indent="0" eaLnBrk="1" hangingPunct="1">
              <a:spcBef>
                <a:spcPts val="900"/>
              </a:spcBef>
              <a:spcAft>
                <a:spcPts val="600"/>
              </a:spcAft>
              <a:buClr>
                <a:srgbClr val="0000FF"/>
              </a:buClr>
              <a:buSzTx/>
              <a:buNone/>
            </a:pPr>
            <a:r>
              <a:rPr lang="en-GB" sz="1800" b="0" dirty="0" smtClean="0"/>
              <a:t>Allows access to Web content as a database – very useful!</a:t>
            </a:r>
          </a:p>
          <a:p>
            <a:pPr marL="457200" lvl="1" indent="0" eaLnBrk="1" hangingPunct="1">
              <a:spcBef>
                <a:spcPts val="900"/>
              </a:spcBef>
              <a:spcAft>
                <a:spcPts val="600"/>
              </a:spcAft>
              <a:buClr>
                <a:srgbClr val="0000FF"/>
              </a:buClr>
              <a:buSzTx/>
              <a:buNone/>
            </a:pPr>
            <a:r>
              <a:rPr lang="en-GB" sz="1800" b="0" dirty="0" smtClean="0"/>
              <a:t>But there are problems: </a:t>
            </a:r>
          </a:p>
          <a:p>
            <a:pPr lvl="1" eaLnBrk="1" hangingPunct="1">
              <a:spcBef>
                <a:spcPts val="900"/>
              </a:spcBef>
              <a:spcAft>
                <a:spcPts val="600"/>
              </a:spcAft>
              <a:buClr>
                <a:srgbClr val="0000FF"/>
              </a:buClr>
            </a:pPr>
            <a:r>
              <a:rPr lang="en-GB" sz="1800" b="0" dirty="0" smtClean="0"/>
              <a:t>What merits to be linked?</a:t>
            </a:r>
          </a:p>
          <a:p>
            <a:pPr lvl="1" eaLnBrk="1" hangingPunct="1">
              <a:spcBef>
                <a:spcPts val="900"/>
              </a:spcBef>
              <a:spcAft>
                <a:spcPts val="600"/>
              </a:spcAft>
              <a:buClr>
                <a:srgbClr val="0000FF"/>
              </a:buClr>
            </a:pPr>
            <a:r>
              <a:rPr lang="en-GB" sz="1800" b="0" dirty="0" smtClean="0"/>
              <a:t>How to establish links? </a:t>
            </a:r>
          </a:p>
          <a:p>
            <a:pPr lvl="1" eaLnBrk="1" hangingPunct="1">
              <a:spcBef>
                <a:spcPts val="900"/>
              </a:spcBef>
              <a:spcAft>
                <a:spcPts val="600"/>
              </a:spcAft>
              <a:buClr>
                <a:srgbClr val="0000FF"/>
              </a:buClr>
              <a:buSzTx/>
            </a:pPr>
            <a:r>
              <a:rPr lang="en-GB" sz="1800" b="0" dirty="0" smtClean="0"/>
              <a:t>How to ensure quality of (automatically established) links?</a:t>
            </a:r>
          </a:p>
          <a:p>
            <a:pPr lvl="1" eaLnBrk="1" hangingPunct="1">
              <a:spcBef>
                <a:spcPts val="900"/>
              </a:spcBef>
              <a:spcAft>
                <a:spcPts val="600"/>
              </a:spcAft>
              <a:buClr>
                <a:srgbClr val="0000FF"/>
              </a:buClr>
              <a:buSzTx/>
            </a:pPr>
            <a:r>
              <a:rPr lang="en-GB" sz="1800" b="0" dirty="0" smtClean="0"/>
              <a:t>Currently very scarce and English-dominated</a:t>
            </a:r>
          </a:p>
          <a:p>
            <a:pPr marL="457200" lvl="1" indent="0" eaLnBrk="1" hangingPunct="1">
              <a:spcBef>
                <a:spcPts val="900"/>
              </a:spcBef>
              <a:spcAft>
                <a:spcPts val="600"/>
              </a:spcAft>
              <a:buClr>
                <a:srgbClr val="0000FF"/>
              </a:buClr>
              <a:buSzTx/>
              <a:buNone/>
            </a:pPr>
            <a:r>
              <a:rPr lang="en-GB" sz="1800" b="0" dirty="0" smtClean="0"/>
              <a:t>For details, see LOD2 project: </a:t>
            </a:r>
            <a:r>
              <a:rPr lang="en-GB" sz="1800" b="0" dirty="0" smtClean="0">
                <a:hlinkClick r:id="rId3"/>
              </a:rPr>
              <a:t>http://lod2.eu</a:t>
            </a:r>
            <a:r>
              <a:rPr lang="en-GB" sz="1800" b="0" dirty="0" smtClean="0"/>
              <a:t>  </a:t>
            </a:r>
            <a:endParaRPr lang="en-GB" sz="1800" dirty="0" smtClean="0"/>
          </a:p>
        </p:txBody>
      </p:sp>
      <p:sp>
        <p:nvSpPr>
          <p:cNvPr id="2" name="AutoShape 2" descr="http://upload.wikimedia.org/wikipedia/commons/3/34/LOD_Cloud_Diagram_as_of_September_2011.png"/>
          <p:cNvSpPr>
            <a:spLocks noChangeAspect="1" noChangeArrowheads="1"/>
          </p:cNvSpPr>
          <p:nvPr/>
        </p:nvSpPr>
        <p:spPr bwMode="auto">
          <a:xfrm>
            <a:off x="63500" y="-136525"/>
            <a:ext cx="10944225" cy="7219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65756547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idx="4294967295"/>
          </p:nvPr>
        </p:nvSpPr>
        <p:spPr>
          <a:xfrm>
            <a:off x="395288" y="404937"/>
            <a:ext cx="8229600" cy="719807"/>
          </a:xfrm>
        </p:spPr>
        <p:txBody>
          <a:bodyPr/>
          <a:lstStyle/>
          <a:p>
            <a:pPr eaLnBrk="1" hangingPunct="1"/>
            <a:r>
              <a:rPr lang="en-GB" sz="2800" dirty="0" smtClean="0">
                <a:solidFill>
                  <a:schemeClr val="bg1"/>
                </a:solidFill>
              </a:rPr>
              <a:t>Definitions</a:t>
            </a:r>
            <a:r>
              <a:rPr lang="en-GB" sz="2800" dirty="0" smtClean="0"/>
              <a:t/>
            </a:r>
            <a:br>
              <a:rPr lang="en-GB" sz="2800" dirty="0" smtClean="0"/>
            </a:br>
            <a:endParaRPr lang="en-GB" sz="2800" dirty="0" smtClean="0"/>
          </a:p>
        </p:txBody>
      </p:sp>
      <p:sp>
        <p:nvSpPr>
          <p:cNvPr id="18436" name="Rectangle 3"/>
          <p:cNvSpPr>
            <a:spLocks noGrp="1" noChangeArrowheads="1"/>
          </p:cNvSpPr>
          <p:nvPr>
            <p:ph type="body" idx="1"/>
          </p:nvPr>
        </p:nvSpPr>
        <p:spPr>
          <a:xfrm>
            <a:off x="611560" y="1556792"/>
            <a:ext cx="7705353" cy="5112297"/>
          </a:xfrm>
        </p:spPr>
        <p:txBody>
          <a:bodyPr/>
          <a:lstStyle/>
          <a:p>
            <a:pPr marL="0" indent="0" eaLnBrk="1" hangingPunct="1">
              <a:spcBef>
                <a:spcPts val="900"/>
              </a:spcBef>
              <a:spcAft>
                <a:spcPts val="600"/>
              </a:spcAft>
              <a:buClr>
                <a:srgbClr val="0000FF"/>
              </a:buClr>
              <a:buSzTx/>
              <a:buFont typeface="Times" pitchFamily="18" charset="0"/>
              <a:buNone/>
            </a:pPr>
            <a:r>
              <a:rPr lang="en-GB" b="1" dirty="0" smtClean="0">
                <a:solidFill>
                  <a:srgbClr val="2626EA"/>
                </a:solidFill>
              </a:rPr>
              <a:t>What is Big Data?</a:t>
            </a:r>
          </a:p>
          <a:p>
            <a:pPr marL="457200" lvl="1" indent="0" eaLnBrk="1" hangingPunct="1">
              <a:spcBef>
                <a:spcPts val="900"/>
              </a:spcBef>
              <a:spcAft>
                <a:spcPts val="600"/>
              </a:spcAft>
              <a:buClr>
                <a:srgbClr val="0000FF"/>
              </a:buClr>
              <a:buSzTx/>
              <a:buNone/>
            </a:pPr>
            <a:r>
              <a:rPr lang="en-GB" sz="1800" b="0" dirty="0" smtClean="0"/>
              <a:t>Very difficult to define...</a:t>
            </a:r>
            <a:endParaRPr lang="en-GB" sz="1800" b="0" dirty="0" smtClean="0">
              <a:solidFill>
                <a:srgbClr val="2626EA"/>
              </a:solidFill>
            </a:endParaRPr>
          </a:p>
          <a:p>
            <a:pPr lvl="1" eaLnBrk="1" hangingPunct="1">
              <a:spcBef>
                <a:spcPts val="900"/>
              </a:spcBef>
              <a:spcAft>
                <a:spcPts val="600"/>
              </a:spcAft>
              <a:buClr>
                <a:srgbClr val="0000FF"/>
              </a:buClr>
            </a:pPr>
            <a:r>
              <a:rPr lang="en-GB" sz="1800" b="0" dirty="0"/>
              <a:t>data is "big" if it defies traditional processing &amp; storage </a:t>
            </a:r>
            <a:r>
              <a:rPr lang="en-GB" sz="1800" b="0" dirty="0" smtClean="0"/>
              <a:t>paradigms – bigness becomes part of the problem</a:t>
            </a:r>
          </a:p>
          <a:p>
            <a:pPr lvl="1" eaLnBrk="1" hangingPunct="1">
              <a:spcBef>
                <a:spcPts val="900"/>
              </a:spcBef>
              <a:spcAft>
                <a:spcPts val="600"/>
              </a:spcAft>
              <a:buClr>
                <a:srgbClr val="0000FF"/>
              </a:buClr>
              <a:buSzTx/>
            </a:pPr>
            <a:r>
              <a:rPr lang="en-GB" sz="1800" b="0" dirty="0" smtClean="0"/>
              <a:t>the "3Vs": </a:t>
            </a:r>
            <a:r>
              <a:rPr lang="en-GB" sz="1800" dirty="0" smtClean="0"/>
              <a:t>v</a:t>
            </a:r>
            <a:r>
              <a:rPr lang="en-GB" sz="1800" b="0" dirty="0" smtClean="0"/>
              <a:t>olume (size), </a:t>
            </a:r>
            <a:r>
              <a:rPr lang="en-GB" sz="1800" dirty="0" smtClean="0"/>
              <a:t>v</a:t>
            </a:r>
            <a:r>
              <a:rPr lang="en-GB" sz="1800" b="0" dirty="0" smtClean="0"/>
              <a:t>elocity (bytes/s), </a:t>
            </a:r>
            <a:r>
              <a:rPr lang="en-GB" sz="1800" dirty="0" smtClean="0"/>
              <a:t>v</a:t>
            </a:r>
            <a:r>
              <a:rPr lang="en-GB" sz="1800" b="0" dirty="0" smtClean="0"/>
              <a:t>ariety (database, jpeg, video, numbers, text in language X...)</a:t>
            </a:r>
          </a:p>
          <a:p>
            <a:pPr lvl="1" eaLnBrk="1" hangingPunct="1">
              <a:spcBef>
                <a:spcPts val="900"/>
              </a:spcBef>
              <a:spcAft>
                <a:spcPts val="600"/>
              </a:spcAft>
              <a:buClr>
                <a:srgbClr val="0000FF"/>
              </a:buClr>
              <a:buSzTx/>
            </a:pPr>
            <a:r>
              <a:rPr lang="en-GB" sz="1800" b="0" dirty="0" smtClean="0"/>
              <a:t>...to which we add the 4</a:t>
            </a:r>
            <a:r>
              <a:rPr lang="en-GB" sz="1800" b="0" baseline="30000" dirty="0" smtClean="0"/>
              <a:t>th</a:t>
            </a:r>
            <a:r>
              <a:rPr lang="en-GB" sz="1800" b="0" dirty="0" smtClean="0"/>
              <a:t> V to denote creation of </a:t>
            </a:r>
            <a:r>
              <a:rPr lang="en-GB" sz="1800" dirty="0" smtClean="0"/>
              <a:t>Value</a:t>
            </a:r>
            <a:r>
              <a:rPr lang="en-GB" sz="1800" b="0" dirty="0" smtClean="0"/>
              <a:t> (by linking, aggregating, analysing, visualizing...)</a:t>
            </a:r>
            <a:endParaRPr lang="en-GB" sz="1800" dirty="0" smtClean="0"/>
          </a:p>
          <a:p>
            <a:pPr lvl="1" eaLnBrk="1" hangingPunct="1">
              <a:spcBef>
                <a:spcPts val="900"/>
              </a:spcBef>
              <a:spcAft>
                <a:spcPts val="600"/>
              </a:spcAft>
              <a:buClr>
                <a:srgbClr val="0000FF"/>
              </a:buClr>
            </a:pPr>
            <a:r>
              <a:rPr lang="en-GB" sz="1800" b="0" dirty="0" smtClean="0"/>
              <a:t>"linguistic" big data: all tweets, all news broadcasts, YouTube contents...</a:t>
            </a:r>
          </a:p>
          <a:p>
            <a:pPr lvl="1" eaLnBrk="1" hangingPunct="1">
              <a:spcBef>
                <a:spcPts val="900"/>
              </a:spcBef>
              <a:spcAft>
                <a:spcPts val="600"/>
              </a:spcAft>
              <a:buClr>
                <a:srgbClr val="0000FF"/>
              </a:buClr>
              <a:buSzTx/>
            </a:pPr>
            <a:r>
              <a:rPr lang="en-GB" sz="1800" b="0" dirty="0" smtClean="0"/>
              <a:t>statistical MT is powered (trained) by big data – but can it handle big data?</a:t>
            </a:r>
          </a:p>
          <a:p>
            <a:pPr lvl="1" eaLnBrk="1" hangingPunct="1">
              <a:spcBef>
                <a:spcPts val="900"/>
              </a:spcBef>
              <a:spcAft>
                <a:spcPts val="600"/>
              </a:spcAft>
              <a:buClr>
                <a:srgbClr val="0000FF"/>
              </a:buClr>
              <a:buSzTx/>
            </a:pPr>
            <a:endParaRPr lang="en-GB" sz="1800" b="0" dirty="0" smtClean="0"/>
          </a:p>
        </p:txBody>
      </p:sp>
    </p:spTree>
    <p:extLst>
      <p:ext uri="{BB962C8B-B14F-4D97-AF65-F5344CB8AC3E}">
        <p14:creationId xmlns:p14="http://schemas.microsoft.com/office/powerpoint/2010/main" val="72305663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idx="4294967295"/>
          </p:nvPr>
        </p:nvSpPr>
        <p:spPr>
          <a:xfrm>
            <a:off x="395288" y="188913"/>
            <a:ext cx="8229600" cy="1223962"/>
          </a:xfrm>
        </p:spPr>
        <p:txBody>
          <a:bodyPr/>
          <a:lstStyle/>
          <a:p>
            <a:pPr eaLnBrk="1" hangingPunct="1"/>
            <a:r>
              <a:rPr lang="en-GB" sz="2800" dirty="0" smtClean="0"/>
              <a:t/>
            </a:r>
            <a:br>
              <a:rPr lang="en-GB" sz="2800" dirty="0" smtClean="0"/>
            </a:br>
            <a:endParaRPr lang="en-GB" sz="2800" dirty="0" smtClean="0"/>
          </a:p>
        </p:txBody>
      </p:sp>
      <p:sp>
        <p:nvSpPr>
          <p:cNvPr id="18436" name="Rectangle 3"/>
          <p:cNvSpPr>
            <a:spLocks noGrp="1" noChangeArrowheads="1"/>
          </p:cNvSpPr>
          <p:nvPr>
            <p:ph type="body" idx="1"/>
          </p:nvPr>
        </p:nvSpPr>
        <p:spPr>
          <a:xfrm>
            <a:off x="611560" y="1556792"/>
            <a:ext cx="7705353" cy="5112297"/>
          </a:xfrm>
        </p:spPr>
        <p:txBody>
          <a:bodyPr/>
          <a:lstStyle/>
          <a:p>
            <a:pPr marL="0" indent="0" eaLnBrk="1" hangingPunct="1">
              <a:spcBef>
                <a:spcPts val="900"/>
              </a:spcBef>
              <a:spcAft>
                <a:spcPts val="600"/>
              </a:spcAft>
              <a:buClr>
                <a:srgbClr val="0000FF"/>
              </a:buClr>
              <a:buSzTx/>
              <a:buFont typeface="Times" pitchFamily="18" charset="0"/>
              <a:buNone/>
            </a:pPr>
            <a:r>
              <a:rPr lang="en-GB" b="1" dirty="0" smtClean="0">
                <a:solidFill>
                  <a:srgbClr val="2626EA"/>
                </a:solidFill>
              </a:rPr>
              <a:t>European Data value chain strategy</a:t>
            </a:r>
          </a:p>
          <a:p>
            <a:pPr marL="457200" lvl="1" indent="0" eaLnBrk="1" hangingPunct="1">
              <a:spcBef>
                <a:spcPts val="900"/>
              </a:spcBef>
              <a:spcAft>
                <a:spcPts val="600"/>
              </a:spcAft>
              <a:buClr>
                <a:srgbClr val="0000FF"/>
              </a:buClr>
              <a:buSzTx/>
              <a:buNone/>
            </a:pPr>
            <a:r>
              <a:rPr lang="en-GB" sz="1800" b="0" dirty="0" smtClean="0"/>
              <a:t>Objective</a:t>
            </a:r>
            <a:r>
              <a:rPr lang="en-GB" sz="1800" b="0" dirty="0" smtClean="0">
                <a:solidFill>
                  <a:srgbClr val="2626EA"/>
                </a:solidFill>
              </a:rPr>
              <a:t>: to put in place the "systemic" prerequisites for effective use, exchange, re-use, trading... of data assets</a:t>
            </a:r>
          </a:p>
          <a:p>
            <a:pPr lvl="1" eaLnBrk="1" hangingPunct="1">
              <a:spcBef>
                <a:spcPts val="900"/>
              </a:spcBef>
              <a:spcAft>
                <a:spcPts val="600"/>
              </a:spcAft>
              <a:buClr>
                <a:srgbClr val="0000FF"/>
              </a:buClr>
              <a:buSzTx/>
            </a:pPr>
            <a:r>
              <a:rPr lang="en-GB" sz="1800" b="0" dirty="0" smtClean="0"/>
              <a:t>capacities and skills: build and multiply the "new" competences, curricula, prize/recognition schemes</a:t>
            </a:r>
          </a:p>
          <a:p>
            <a:pPr lvl="1" eaLnBrk="1" hangingPunct="1">
              <a:spcBef>
                <a:spcPts val="900"/>
              </a:spcBef>
              <a:spcAft>
                <a:spcPts val="600"/>
              </a:spcAft>
              <a:buClr>
                <a:srgbClr val="0000FF"/>
              </a:buClr>
              <a:buSzTx/>
            </a:pPr>
            <a:r>
              <a:rPr lang="en-GB" sz="1800" b="0" dirty="0" smtClean="0"/>
              <a:t>infrastructures: Open Data Portal, language resource infrastructure, evaluation platforms, incubators</a:t>
            </a:r>
          </a:p>
          <a:p>
            <a:pPr lvl="1" eaLnBrk="1" hangingPunct="1">
              <a:spcBef>
                <a:spcPts val="900"/>
              </a:spcBef>
              <a:spcAft>
                <a:spcPts val="600"/>
              </a:spcAft>
              <a:buClr>
                <a:srgbClr val="0000FF"/>
              </a:buClr>
              <a:buSzTx/>
            </a:pPr>
            <a:r>
              <a:rPr lang="en-GB" sz="1800" b="0" dirty="0" smtClean="0"/>
              <a:t>legal and regulatory framework: PSI directive (Public Open Data), data protection and privacy, copyright</a:t>
            </a:r>
          </a:p>
          <a:p>
            <a:pPr lvl="1" eaLnBrk="1" hangingPunct="1">
              <a:spcBef>
                <a:spcPts val="900"/>
              </a:spcBef>
              <a:spcAft>
                <a:spcPts val="600"/>
              </a:spcAft>
              <a:buClr>
                <a:srgbClr val="0000FF"/>
              </a:buClr>
            </a:pPr>
            <a:r>
              <a:rPr lang="en-GB" sz="1800" b="0" dirty="0" smtClean="0"/>
              <a:t>technology, tools, methods: supporting the above</a:t>
            </a:r>
          </a:p>
          <a:p>
            <a:pPr lvl="1" eaLnBrk="1" hangingPunct="1">
              <a:spcBef>
                <a:spcPts val="900"/>
              </a:spcBef>
              <a:spcAft>
                <a:spcPts val="600"/>
              </a:spcAft>
              <a:buClr>
                <a:srgbClr val="0000FF"/>
              </a:buClr>
            </a:pPr>
            <a:r>
              <a:rPr lang="en-GB" sz="1800" b="0" dirty="0" smtClean="0"/>
              <a:t>pilots, demonstrators: demonstrating the above in real-world problem settings, market validation</a:t>
            </a:r>
            <a:endParaRPr lang="en-GB" sz="1800" b="0" dirty="0"/>
          </a:p>
          <a:p>
            <a:pPr lvl="1" eaLnBrk="1" hangingPunct="1">
              <a:spcBef>
                <a:spcPts val="900"/>
              </a:spcBef>
              <a:spcAft>
                <a:spcPts val="600"/>
              </a:spcAft>
              <a:buClr>
                <a:srgbClr val="0000FF"/>
              </a:buClr>
              <a:buSzTx/>
            </a:pPr>
            <a:endParaRPr lang="en-GB" sz="1800" b="0" dirty="0" smtClean="0"/>
          </a:p>
          <a:p>
            <a:pPr lvl="1" eaLnBrk="1" hangingPunct="1">
              <a:spcBef>
                <a:spcPts val="900"/>
              </a:spcBef>
              <a:spcAft>
                <a:spcPts val="600"/>
              </a:spcAft>
              <a:buClr>
                <a:srgbClr val="0000FF"/>
              </a:buClr>
              <a:buSzTx/>
            </a:pPr>
            <a:endParaRPr lang="en-GB" sz="1800" b="0" dirty="0" smtClean="0"/>
          </a:p>
        </p:txBody>
      </p:sp>
    </p:spTree>
    <p:extLst>
      <p:ext uri="{BB962C8B-B14F-4D97-AF65-F5344CB8AC3E}">
        <p14:creationId xmlns:p14="http://schemas.microsoft.com/office/powerpoint/2010/main" val="141228262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idx="4294967295"/>
          </p:nvPr>
        </p:nvSpPr>
        <p:spPr>
          <a:xfrm>
            <a:off x="395288" y="188913"/>
            <a:ext cx="8229600" cy="1223962"/>
          </a:xfrm>
        </p:spPr>
        <p:txBody>
          <a:bodyPr/>
          <a:lstStyle/>
          <a:p>
            <a:pPr eaLnBrk="1" hangingPunct="1"/>
            <a:r>
              <a:rPr lang="en-GB" sz="2800" dirty="0" smtClean="0">
                <a:solidFill>
                  <a:schemeClr val="bg1"/>
                </a:solidFill>
              </a:rPr>
              <a:t>Instruments</a:t>
            </a:r>
            <a:r>
              <a:rPr lang="en-GB" sz="2800" dirty="0" smtClean="0"/>
              <a:t/>
            </a:r>
            <a:br>
              <a:rPr lang="en-GB" sz="2800" dirty="0" smtClean="0"/>
            </a:br>
            <a:endParaRPr lang="en-GB" sz="2800" dirty="0" smtClean="0"/>
          </a:p>
        </p:txBody>
      </p:sp>
      <p:sp>
        <p:nvSpPr>
          <p:cNvPr id="18436" name="Rectangle 3"/>
          <p:cNvSpPr>
            <a:spLocks noGrp="1" noChangeArrowheads="1"/>
          </p:cNvSpPr>
          <p:nvPr>
            <p:ph type="body" idx="1"/>
          </p:nvPr>
        </p:nvSpPr>
        <p:spPr>
          <a:xfrm>
            <a:off x="611560" y="1557063"/>
            <a:ext cx="7705353" cy="5112297"/>
          </a:xfrm>
        </p:spPr>
        <p:txBody>
          <a:bodyPr/>
          <a:lstStyle/>
          <a:p>
            <a:pPr marL="0" indent="0" eaLnBrk="1" hangingPunct="1">
              <a:spcBef>
                <a:spcPts val="900"/>
              </a:spcBef>
              <a:spcAft>
                <a:spcPts val="600"/>
              </a:spcAft>
              <a:buClr>
                <a:srgbClr val="0000FF"/>
              </a:buClr>
              <a:buSzTx/>
              <a:buFont typeface="Times" pitchFamily="18" charset="0"/>
              <a:buNone/>
            </a:pPr>
            <a:r>
              <a:rPr lang="en-GB" b="1" dirty="0" smtClean="0">
                <a:solidFill>
                  <a:srgbClr val="2626EA"/>
                </a:solidFill>
              </a:rPr>
              <a:t>Making it happen</a:t>
            </a:r>
          </a:p>
          <a:p>
            <a:pPr marL="457200" lvl="1" indent="0" eaLnBrk="1" hangingPunct="1">
              <a:spcBef>
                <a:spcPts val="900"/>
              </a:spcBef>
              <a:spcAft>
                <a:spcPts val="600"/>
              </a:spcAft>
              <a:buClr>
                <a:srgbClr val="0000FF"/>
              </a:buClr>
              <a:buSzTx/>
              <a:buNone/>
            </a:pPr>
            <a:r>
              <a:rPr lang="en-GB" sz="1800" b="0" i="1" dirty="0" smtClean="0"/>
              <a:t>Research and innovation</a:t>
            </a:r>
            <a:r>
              <a:rPr lang="en-GB" sz="1800" b="0" dirty="0" smtClean="0"/>
              <a:t>: </a:t>
            </a:r>
            <a:r>
              <a:rPr lang="en-GB" sz="1800" dirty="0" smtClean="0"/>
              <a:t>Horizon 2020</a:t>
            </a:r>
            <a:r>
              <a:rPr lang="en-GB" sz="1800" b="0" dirty="0" smtClean="0"/>
              <a:t> – the Research &amp; Innovation funding programme for 2014-2020</a:t>
            </a:r>
            <a:endParaRPr lang="en-GB" sz="1800" b="0" dirty="0" smtClean="0">
              <a:solidFill>
                <a:srgbClr val="2626EA"/>
              </a:solidFill>
            </a:endParaRPr>
          </a:p>
          <a:p>
            <a:pPr lvl="1" eaLnBrk="1" hangingPunct="1">
              <a:spcBef>
                <a:spcPts val="900"/>
              </a:spcBef>
              <a:spcAft>
                <a:spcPts val="600"/>
              </a:spcAft>
              <a:buClr>
                <a:srgbClr val="0000FF"/>
              </a:buClr>
              <a:buSzTx/>
            </a:pPr>
            <a:r>
              <a:rPr lang="en-GB" sz="1800" b="0" dirty="0" smtClean="0"/>
              <a:t>Big Data</a:t>
            </a:r>
            <a:r>
              <a:rPr lang="en-GB" sz="1800" b="0" dirty="0"/>
              <a:t> </a:t>
            </a:r>
            <a:r>
              <a:rPr lang="en-GB" sz="1800" b="0" dirty="0" smtClean="0"/>
              <a:t>analytics, prediction, MT: cross-language and cross-</a:t>
            </a:r>
            <a:r>
              <a:rPr lang="en-GB" sz="1800" b="0" dirty="0" err="1" smtClean="0"/>
              <a:t>sectoral</a:t>
            </a:r>
            <a:r>
              <a:rPr lang="en-GB" sz="1800" b="0" dirty="0"/>
              <a:t> </a:t>
            </a:r>
            <a:r>
              <a:rPr lang="en-GB" sz="1800" b="0" dirty="0" smtClean="0"/>
              <a:t>(industrial) validation, capacity-building</a:t>
            </a:r>
          </a:p>
          <a:p>
            <a:pPr marL="457200" lvl="1" indent="0" eaLnBrk="1" hangingPunct="1">
              <a:spcBef>
                <a:spcPts val="900"/>
              </a:spcBef>
              <a:spcAft>
                <a:spcPts val="600"/>
              </a:spcAft>
              <a:buClr>
                <a:srgbClr val="0000FF"/>
              </a:buClr>
              <a:buSzTx/>
              <a:buNone/>
            </a:pPr>
            <a:r>
              <a:rPr lang="en-GB" sz="1800" b="0" i="1" dirty="0" smtClean="0"/>
              <a:t>Deployment and service infrastructures</a:t>
            </a:r>
            <a:r>
              <a:rPr lang="en-GB" sz="1800" b="0" dirty="0" smtClean="0"/>
              <a:t>: Connecting Europe Facility (</a:t>
            </a:r>
            <a:r>
              <a:rPr lang="en-GB" sz="1800" dirty="0" smtClean="0"/>
              <a:t>CEF</a:t>
            </a:r>
            <a:r>
              <a:rPr lang="en-GB" sz="1800" b="0" dirty="0" smtClean="0"/>
              <a:t>), addressing, for example:</a:t>
            </a:r>
          </a:p>
          <a:p>
            <a:pPr lvl="1" eaLnBrk="1" hangingPunct="1">
              <a:spcBef>
                <a:spcPts val="900"/>
              </a:spcBef>
              <a:spcAft>
                <a:spcPts val="600"/>
              </a:spcAft>
              <a:buClr>
                <a:srgbClr val="0000FF"/>
              </a:buClr>
            </a:pPr>
            <a:r>
              <a:rPr lang="en-GB" sz="1800" b="0" dirty="0" smtClean="0"/>
              <a:t>Open Data Portal, </a:t>
            </a:r>
            <a:r>
              <a:rPr lang="en-GB" sz="1800" dirty="0" smtClean="0"/>
              <a:t>Automated translation, language resources &amp; tools repository</a:t>
            </a:r>
          </a:p>
          <a:p>
            <a:pPr marL="457200" lvl="1" indent="0" eaLnBrk="1" hangingPunct="1">
              <a:spcBef>
                <a:spcPts val="900"/>
              </a:spcBef>
              <a:spcAft>
                <a:spcPts val="600"/>
              </a:spcAft>
              <a:buClr>
                <a:srgbClr val="0000FF"/>
              </a:buClr>
              <a:buNone/>
            </a:pPr>
            <a:r>
              <a:rPr lang="en-GB" sz="1800" b="0" i="1" dirty="0" smtClean="0"/>
              <a:t>Policy and regulation</a:t>
            </a:r>
            <a:r>
              <a:rPr lang="en-GB" sz="1800" b="0" dirty="0" smtClean="0"/>
              <a:t>: PSI directive, privacy, copyright</a:t>
            </a:r>
          </a:p>
          <a:p>
            <a:pPr lvl="1" eaLnBrk="1" hangingPunct="1">
              <a:spcBef>
                <a:spcPts val="900"/>
              </a:spcBef>
              <a:spcAft>
                <a:spcPts val="600"/>
              </a:spcAft>
              <a:buClr>
                <a:srgbClr val="0000FF"/>
              </a:buClr>
              <a:buSzTx/>
            </a:pPr>
            <a:r>
              <a:rPr lang="en-GB" sz="1800" b="0" dirty="0" smtClean="0"/>
              <a:t>Support creation of Data market, remove obstacles from re-use of valuable data</a:t>
            </a:r>
          </a:p>
          <a:p>
            <a:pPr lvl="1" eaLnBrk="1" hangingPunct="1">
              <a:spcBef>
                <a:spcPts val="900"/>
              </a:spcBef>
              <a:spcAft>
                <a:spcPts val="600"/>
              </a:spcAft>
              <a:buClr>
                <a:srgbClr val="0000FF"/>
              </a:buClr>
              <a:buSzTx/>
            </a:pPr>
            <a:endParaRPr lang="en-GB" sz="1800" b="0" dirty="0" smtClean="0"/>
          </a:p>
        </p:txBody>
      </p:sp>
    </p:spTree>
    <p:extLst>
      <p:ext uri="{BB962C8B-B14F-4D97-AF65-F5344CB8AC3E}">
        <p14:creationId xmlns:p14="http://schemas.microsoft.com/office/powerpoint/2010/main" val="57884996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4584</TotalTime>
  <Words>2156</Words>
  <Application>Microsoft Office PowerPoint</Application>
  <PresentationFormat>On-screen Show (4:3)</PresentationFormat>
  <Paragraphs>296</Paragraphs>
  <Slides>27</Slides>
  <Notes>21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Slide_Master</vt:lpstr>
      <vt:lpstr> </vt:lpstr>
      <vt:lpstr>PowerPoint Presentation</vt:lpstr>
      <vt:lpstr>PowerPoint Presentation</vt:lpstr>
      <vt:lpstr>Definitions</vt:lpstr>
      <vt:lpstr>Definitions</vt:lpstr>
      <vt:lpstr>Definitions</vt:lpstr>
      <vt:lpstr>Definitions </vt:lpstr>
      <vt:lpstr> </vt:lpstr>
      <vt:lpstr>Instruments </vt:lpstr>
      <vt:lpstr>Projects </vt:lpstr>
      <vt:lpstr>MT@EC </vt:lpstr>
      <vt:lpstr>PowerPoint Presentation</vt:lpstr>
      <vt:lpstr>Connecting Europe Facility (CEF)</vt:lpstr>
      <vt:lpstr>PowerPoint Presentation</vt:lpstr>
      <vt:lpstr>PowerPoint Presentation</vt:lpstr>
      <vt:lpstr>PowerPoint Presentation</vt:lpstr>
      <vt:lpstr>Horizon 2020 – the Research and Innovation programme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kimmo.rossi@ec.europa.eu http://cordis.europa.eu/info-management http://cordis.europa.eu/fp7/ict/language-technologies/  </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Kimmo.Rossi@ec.europa.eu</dc:creator>
  <cp:lastModifiedBy>ROSSI Kimmo (INFSO)</cp:lastModifiedBy>
  <cp:revision>401</cp:revision>
  <cp:lastPrinted>2012-06-12T10:22:59Z</cp:lastPrinted>
  <dcterms:created xsi:type="dcterms:W3CDTF">2011-10-28T10:25:18Z</dcterms:created>
  <dcterms:modified xsi:type="dcterms:W3CDTF">2013-11-07T15:03:04Z</dcterms:modified>
</cp:coreProperties>
</file>