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78723" autoAdjust="0"/>
  </p:normalViewPr>
  <p:slideViewPr>
    <p:cSldViewPr snapToGrid="0" snapToObjects="1" showGuides="1">
      <p:cViewPr varScale="1">
        <p:scale>
          <a:sx n="64" d="100"/>
          <a:sy n="64" d="100"/>
        </p:scale>
        <p:origin x="-1760" y="-96"/>
      </p:cViewPr>
      <p:guideLst>
        <p:guide orient="horz" pos="2542"/>
        <p:guide pos="2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827FF-3C0A-9D4F-AC97-42F1FA52FC08}" type="datetimeFigureOut">
              <a:rPr lang="sv-SE" smtClean="0"/>
              <a:t>2013-10-29</a:t>
            </a:fld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9B535-49BD-E84B-A8F0-8C74B5EFF61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7377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93362-EB11-3945-9202-74273FFA6675}" type="datetimeFigureOut">
              <a:rPr lang="sv-SE" smtClean="0"/>
              <a:t>2013-10-29</a:t>
            </a:fld>
            <a:endParaRPr lang="en-GB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BC4E8-074D-0145-B37E-6803FFE9054C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404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BC4E8-074D-0145-B37E-6803FFE9054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30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BC4E8-074D-0145-B37E-6803FFE9054C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21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BC4E8-074D-0145-B37E-6803FFE9054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860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BC4E8-074D-0145-B37E-6803FFE9054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30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BC4E8-074D-0145-B37E-6803FFE9054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136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BC4E8-074D-0145-B37E-6803FFE9054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136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BC4E8-074D-0145-B37E-6803FFE9054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149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BC4E8-074D-0145-B37E-6803FFE9054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136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BC4E8-074D-0145-B37E-6803FFE9054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136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BC4E8-074D-0145-B37E-6803FFE9054C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136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</a:t>
            </a:r>
            <a:r>
              <a:rPr lang="sv-SE" dirty="0" smtClean="0"/>
              <a:t>-10-31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KITES Symposium, Helsinki, Finland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75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2013-09-20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ProFord 2013, Budapest, Hungary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40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2013-09-20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ProFord 2013, Budapest, Hungary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49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2013-09-20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ProFord 2013, Budapest, Hungary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36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2013-09-20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ProFord 2013, Budapest, Hungary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34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2013-09-20</a:t>
            </a:r>
            <a:endParaRPr lang="en-GB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ProFord 2013, Budapest, Hungary</a:t>
            </a:r>
            <a:endParaRPr lang="en-GB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23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2013-09-20</a:t>
            </a:r>
            <a:endParaRPr lang="en-GB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ProFord 2013, Budapest, Hungary</a:t>
            </a:r>
            <a:endParaRPr lang="en-GB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92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2013-09-20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ProFord 2013, Budapest, Hungary</a:t>
            </a:r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59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2013-09-20</a:t>
            </a:r>
            <a:endParaRPr lang="en-GB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ProFord 2013, Budapest, Hungary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71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2013-09-20</a:t>
            </a:r>
            <a:endParaRPr lang="en-GB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ProFord 2013, Budapest, Hungary</a:t>
            </a:r>
            <a:endParaRPr lang="en-GB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09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2013-09-20</a:t>
            </a:r>
            <a:endParaRPr lang="en-GB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ProFord 2013, Budapest, Hungary</a:t>
            </a:r>
            <a:endParaRPr lang="en-GB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38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 smtClean="0"/>
              <a:t>2013</a:t>
            </a:r>
            <a:r>
              <a:rPr lang="sv-SE" dirty="0" smtClean="0"/>
              <a:t>-10-31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KITES Symposium, Helsinki, Finland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3081A-1ECC-094D-88FA-530A6206A0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47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rea.se" TargetMode="External"/><Relationship Id="rId4" Type="http://schemas.openxmlformats.org/officeDocument/2006/relationships/hyperlink" Target="http://www.lioness.se" TargetMode="External"/><Relationship Id="rId5" Type="http://schemas.openxmlformats.org/officeDocument/2006/relationships/hyperlink" Target="http://nyacommunications.wix.com/xl8diversification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anne-marie@inkrea.s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559450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Franklin Gothic Medium"/>
                <a:cs typeface="Franklin Gothic Medium"/>
              </a:rPr>
              <a:t>TRENDS IN THE </a:t>
            </a:r>
            <a:r>
              <a:rPr lang="en-GB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LANGUAGE </a:t>
            </a:r>
            <a:r>
              <a:rPr lang="en-GB" dirty="0" smtClean="0">
                <a:latin typeface="Franklin Gothic Medium"/>
                <a:cs typeface="Franklin Gothic Medium"/>
              </a:rPr>
              <a:t>INDUSTRY</a:t>
            </a:r>
            <a:endParaRPr lang="en-GB" dirty="0">
              <a:latin typeface="Franklin Gothic Medium"/>
              <a:cs typeface="Franklin Gothic Medium"/>
            </a:endParaRPr>
          </a:p>
        </p:txBody>
      </p:sp>
      <p:pic>
        <p:nvPicPr>
          <p:cNvPr id="6" name="Bildobjekt 5" descr="inkrease_without_dot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051720" cy="9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17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Franklin Gothic Medium"/>
                <a:cs typeface="Franklin Gothic Medium"/>
              </a:rPr>
              <a:t>WAY TO SUCCESS</a:t>
            </a:r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4300" indent="-457200">
              <a:buClr>
                <a:srgbClr val="FF6600"/>
              </a:buClr>
              <a:buFont typeface="Wingdings" charset="2"/>
              <a:buChar char="Ø"/>
            </a:pPr>
            <a:r>
              <a:rPr lang="en-GB" dirty="0" smtClean="0">
                <a:latin typeface="Franklin Gothic Medium"/>
                <a:cs typeface="Franklin Gothic Medium"/>
              </a:rPr>
              <a:t>DOMAIN OF </a:t>
            </a:r>
            <a:r>
              <a:rPr lang="en-GB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SPECIALIZATION</a:t>
            </a:r>
            <a:endParaRPr lang="en-GB" dirty="0">
              <a:solidFill>
                <a:srgbClr val="FF6600"/>
              </a:solidFill>
              <a:latin typeface="Franklin Gothic Medium"/>
              <a:cs typeface="Franklin Gothic Medium"/>
            </a:endParaRP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>
                <a:latin typeface="Franklin Gothic Medium"/>
                <a:cs typeface="Franklin Gothic Medium"/>
              </a:rPr>
              <a:t>TRANSLATE WHAT YOU </a:t>
            </a: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LOVE</a:t>
            </a: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>
                <a:latin typeface="Franklin Gothic Medium"/>
                <a:cs typeface="Franklin Gothic Medium"/>
              </a:rPr>
              <a:t>BECOME THE </a:t>
            </a: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EXPERT</a:t>
            </a: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>
                <a:latin typeface="Franklin Gothic Medium"/>
                <a:cs typeface="Franklin Gothic Medium"/>
              </a:rPr>
              <a:t>EMBRACE </a:t>
            </a:r>
            <a:r>
              <a:rPr lang="en-GB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TECHNOLOGY</a:t>
            </a: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 smtClean="0">
                <a:latin typeface="Franklin Gothic Medium"/>
                <a:cs typeface="Franklin Gothic Medium"/>
              </a:rPr>
              <a:t>BUILD A </a:t>
            </a:r>
            <a:r>
              <a:rPr lang="en-GB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COMMUNITY</a:t>
            </a:r>
            <a:endParaRPr lang="en-GB" dirty="0">
              <a:solidFill>
                <a:srgbClr val="FF6600"/>
              </a:solidFill>
              <a:latin typeface="Franklin Gothic Medium"/>
              <a:cs typeface="Franklin Gothic Medium"/>
            </a:endParaRP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COLLABORATE</a:t>
            </a: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EQUAL</a:t>
            </a:r>
            <a:r>
              <a:rPr lang="en-GB" dirty="0">
                <a:latin typeface="Franklin Gothic Medium"/>
                <a:cs typeface="Franklin Gothic Medium"/>
              </a:rPr>
              <a:t> BEFORE </a:t>
            </a: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DIFFERENT</a:t>
            </a:r>
          </a:p>
          <a:p>
            <a:pPr marL="0" indent="0">
              <a:buNone/>
            </a:pPr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</a:t>
            </a:r>
            <a:r>
              <a:rPr lang="sv-SE" dirty="0" smtClean="0"/>
              <a:t>-</a:t>
            </a:r>
            <a:r>
              <a:rPr lang="sv-SE" dirty="0" smtClean="0"/>
              <a:t>10-31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KITES Symposium, Helsinki, Finland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64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Franklin Gothic Medium"/>
                <a:cs typeface="Franklin Gothic Medium"/>
              </a:rPr>
              <a:t>SUMMARY</a:t>
            </a:r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</a:t>
            </a:r>
            <a:r>
              <a:rPr lang="sv-SE" dirty="0" smtClean="0"/>
              <a:t>-</a:t>
            </a:r>
            <a:r>
              <a:rPr lang="sv-SE" dirty="0" smtClean="0"/>
              <a:t>10-31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KITES Symposium, Helsinki, Finland</a:t>
            </a:r>
            <a:endParaRPr lang="en-GB" dirty="0"/>
          </a:p>
        </p:txBody>
      </p:sp>
      <p:pic>
        <p:nvPicPr>
          <p:cNvPr id="8" name="Bildobjekt 7" descr="tools_oran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0" y="1524000"/>
            <a:ext cx="4278776" cy="427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2313" y="1762354"/>
            <a:ext cx="7772400" cy="1362075"/>
          </a:xfrm>
        </p:spPr>
        <p:txBody>
          <a:bodyPr>
            <a:noAutofit/>
          </a:bodyPr>
          <a:lstStyle/>
          <a:p>
            <a:r>
              <a:rPr lang="sv-SE" dirty="0" err="1" smtClean="0">
                <a:latin typeface="Franklin Gothic Medium"/>
                <a:cs typeface="Franklin Gothic Medium"/>
              </a:rPr>
              <a:t>ThanK</a:t>
            </a:r>
            <a:r>
              <a:rPr lang="sv-SE" dirty="0" smtClean="0">
                <a:latin typeface="Franklin Gothic Medium"/>
                <a:cs typeface="Franklin Gothic Medium"/>
              </a:rPr>
              <a:t> </a:t>
            </a:r>
            <a:r>
              <a:rPr lang="sv-SE" dirty="0" err="1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you</a:t>
            </a:r>
            <a:r>
              <a:rPr lang="sv-SE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 </a:t>
            </a:r>
            <a:r>
              <a:rPr lang="sv-SE" dirty="0">
                <a:latin typeface="Franklin Gothic Medium"/>
                <a:ea typeface="+mn-ea"/>
                <a:cs typeface="Franklin Gothic Medium"/>
              </a:rPr>
              <a:t>FOR</a:t>
            </a:r>
            <a:r>
              <a:rPr lang="sv-SE" dirty="0" smtClean="0">
                <a:latin typeface="Franklin Gothic Medium"/>
                <a:cs typeface="Franklin Gothic Medium"/>
              </a:rPr>
              <a:t> </a:t>
            </a:r>
            <a:r>
              <a:rPr lang="sv-SE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your </a:t>
            </a:r>
            <a:r>
              <a:rPr lang="sv-SE" dirty="0" smtClean="0">
                <a:latin typeface="Franklin Gothic Medium"/>
                <a:cs typeface="Franklin Gothic Medium"/>
              </a:rPr>
              <a:t>attention!</a:t>
            </a:r>
            <a:endParaRPr lang="sv-SE" dirty="0">
              <a:latin typeface="Franklin Gothic Medium"/>
              <a:cs typeface="Franklin Gothic Medium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4553857" y="3196999"/>
            <a:ext cx="3940856" cy="2046287"/>
          </a:xfrm>
        </p:spPr>
        <p:txBody>
          <a:bodyPr/>
          <a:lstStyle/>
          <a:p>
            <a:r>
              <a:rPr lang="sv-SE" dirty="0" smtClean="0"/>
              <a:t>Anne-Marie Colliander Lind	</a:t>
            </a:r>
          </a:p>
          <a:p>
            <a:r>
              <a:rPr lang="sv-SE" dirty="0" smtClean="0"/>
              <a:t>E-mail:	 </a:t>
            </a:r>
            <a:r>
              <a:rPr lang="sv-SE" dirty="0" smtClean="0">
                <a:solidFill>
                  <a:srgbClr val="FF6600"/>
                </a:solidFill>
                <a:hlinkClick r:id="rId2"/>
              </a:rPr>
              <a:t>anne-marie@inkrea.se</a:t>
            </a:r>
            <a:endParaRPr lang="sv-SE" dirty="0" smtClean="0">
              <a:solidFill>
                <a:srgbClr val="FF6600"/>
              </a:solidFill>
            </a:endParaRPr>
          </a:p>
          <a:p>
            <a:r>
              <a:rPr lang="sv-SE" dirty="0" smtClean="0"/>
              <a:t>Twitter</a:t>
            </a:r>
            <a:r>
              <a:rPr lang="sv-SE" dirty="0"/>
              <a:t>:</a:t>
            </a:r>
            <a:r>
              <a:rPr lang="sv-SE" dirty="0" smtClean="0"/>
              <a:t>	</a:t>
            </a:r>
            <a:r>
              <a:rPr lang="sv-SE" dirty="0" smtClean="0">
                <a:solidFill>
                  <a:srgbClr val="FF6600"/>
                </a:solidFill>
              </a:rPr>
              <a:t>@amclind</a:t>
            </a:r>
            <a:endParaRPr lang="sv-SE" dirty="0">
              <a:solidFill>
                <a:srgbClr val="FF6600"/>
              </a:solidFill>
            </a:endParaRPr>
          </a:p>
          <a:p>
            <a:r>
              <a:rPr lang="sv-SE" dirty="0" smtClean="0"/>
              <a:t>Web: 	</a:t>
            </a:r>
            <a:r>
              <a:rPr lang="sv-SE" dirty="0" smtClean="0">
                <a:hlinkClick r:id="rId3"/>
              </a:rPr>
              <a:t>www.inkrea.se</a:t>
            </a:r>
            <a:endParaRPr lang="sv-SE" dirty="0" smtClean="0"/>
          </a:p>
          <a:p>
            <a:r>
              <a:rPr lang="sv-SE" dirty="0" smtClean="0"/>
              <a:t>Blog: 	</a:t>
            </a:r>
            <a:r>
              <a:rPr lang="sv-SE" dirty="0" smtClean="0">
                <a:solidFill>
                  <a:srgbClr val="FF6600"/>
                </a:solidFill>
                <a:hlinkClick r:id="rId4"/>
              </a:rPr>
              <a:t>www.lioness.se</a:t>
            </a:r>
            <a:endParaRPr lang="sv-SE" dirty="0" smtClean="0">
              <a:solidFill>
                <a:srgbClr val="FF6600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372533" y="5952109"/>
            <a:ext cx="848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presentation is partly built on my contribution to the book </a:t>
            </a:r>
            <a:r>
              <a:rPr lang="en-GB" dirty="0" smtClean="0">
                <a:hlinkClick r:id="rId5"/>
              </a:rPr>
              <a:t>“</a:t>
            </a:r>
            <a:r>
              <a:rPr lang="en-GB" dirty="0">
                <a:hlinkClick r:id="rId5"/>
              </a:rPr>
              <a:t>Diversification in </a:t>
            </a:r>
            <a:r>
              <a:rPr lang="en-GB" dirty="0" smtClean="0">
                <a:hlinkClick r:id="rId5"/>
              </a:rPr>
              <a:t>the Language Industry”</a:t>
            </a:r>
            <a:r>
              <a:rPr lang="en-GB" dirty="0" smtClean="0"/>
              <a:t> by </a:t>
            </a:r>
            <a:r>
              <a:rPr lang="en-GB" dirty="0"/>
              <a:t>Nicole Y. </a:t>
            </a:r>
            <a:r>
              <a:rPr lang="en-GB" dirty="0" smtClean="0"/>
              <a:t>Adams, coming in Nov 2013.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39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2013-09-20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ProFord 2013, Budapest, Hungary</a:t>
            </a:r>
            <a:endParaRPr lang="en-GB" dirty="0"/>
          </a:p>
        </p:txBody>
      </p:sp>
      <p:pic>
        <p:nvPicPr>
          <p:cNvPr id="6" name="Bildobjekt 5" descr="lioness-flipp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268675" y="229750"/>
            <a:ext cx="20954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Franklin Gothic Medium"/>
                <a:cs typeface="Franklin Gothic Medium"/>
              </a:rPr>
              <a:t>@amclind</a:t>
            </a:r>
          </a:p>
          <a:p>
            <a:r>
              <a:rPr lang="en-GB" sz="3200" b="1" dirty="0" smtClean="0">
                <a:latin typeface="Franklin Gothic Medium"/>
                <a:cs typeface="Franklin Gothic Medium"/>
              </a:rPr>
              <a:t>#</a:t>
            </a:r>
            <a:r>
              <a:rPr lang="en-GB" sz="3200" b="1" dirty="0" smtClean="0"/>
              <a:t>Kites2013</a:t>
            </a:r>
            <a:endParaRPr lang="en-GB" sz="3200" b="1" dirty="0" smtClean="0">
              <a:latin typeface="Franklin Gothic Medium"/>
              <a:cs typeface="Franklin Gothic Medium"/>
            </a:endParaRPr>
          </a:p>
        </p:txBody>
      </p:sp>
      <p:pic>
        <p:nvPicPr>
          <p:cNvPr id="3" name="Bildobjekt 2" descr="Skärmavbild 2013-10-30 kl. 10.59.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47" y="5202768"/>
            <a:ext cx="7041034" cy="1655231"/>
          </a:xfrm>
          <a:prstGeom prst="rect">
            <a:avLst/>
          </a:prstGeom>
        </p:spPr>
      </p:pic>
      <p:pic>
        <p:nvPicPr>
          <p:cNvPr id="8" name="Bildobjekt 7" descr="TWB-lo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522" y="0"/>
            <a:ext cx="1752591" cy="189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38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 smtClean="0">
                <a:latin typeface="Franklin Gothic Medium"/>
                <a:cs typeface="Franklin Gothic Medium"/>
              </a:rPr>
              <a:t>A LIFETIME OF </a:t>
            </a:r>
            <a:r>
              <a:rPr lang="sv-SE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JOY</a:t>
            </a:r>
            <a:r>
              <a:rPr lang="sv-SE" dirty="0" smtClean="0">
                <a:latin typeface="Franklin Gothic Medium"/>
                <a:cs typeface="Franklin Gothic Medium"/>
              </a:rPr>
              <a:t> AND </a:t>
            </a:r>
            <a:r>
              <a:rPr lang="sv-SE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EMPLOYMENT</a:t>
            </a:r>
          </a:p>
          <a:p>
            <a:pPr marL="0" indent="0" algn="ctr">
              <a:buNone/>
            </a:pPr>
            <a:endParaRPr lang="sv-SE" dirty="0" smtClean="0">
              <a:solidFill>
                <a:srgbClr val="FF6600"/>
              </a:solidFill>
              <a:latin typeface="Franklin Gothic Medium"/>
              <a:cs typeface="Franklin Gothic Medium"/>
            </a:endParaRPr>
          </a:p>
          <a:p>
            <a:pPr marL="1080000">
              <a:buClr>
                <a:srgbClr val="FF6600"/>
              </a:buClr>
              <a:buFont typeface="Wingdings" charset="2"/>
              <a:buChar char="Ø"/>
            </a:pPr>
            <a:r>
              <a:rPr lang="sv-SE" dirty="0" smtClean="0">
                <a:latin typeface="Franklin Gothic Medium"/>
                <a:cs typeface="Franklin Gothic Medium"/>
              </a:rPr>
              <a:t>VOLUME </a:t>
            </a:r>
            <a:r>
              <a:rPr lang="sv-SE" dirty="0">
                <a:solidFill>
                  <a:srgbClr val="FF6600"/>
                </a:solidFill>
                <a:latin typeface="Franklin Gothic Medium"/>
                <a:cs typeface="Franklin Gothic Medium"/>
              </a:rPr>
              <a:t>INCREASE</a:t>
            </a:r>
          </a:p>
          <a:p>
            <a:pPr marL="1080000">
              <a:buClr>
                <a:srgbClr val="FF6600"/>
              </a:buClr>
              <a:buFont typeface="Wingdings" charset="2"/>
              <a:buChar char="Ø"/>
            </a:pPr>
            <a:r>
              <a:rPr lang="sv-SE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TECHNOLOGY</a:t>
            </a:r>
            <a:r>
              <a:rPr lang="sv-SE" dirty="0" smtClean="0">
                <a:latin typeface="Franklin Gothic Medium"/>
                <a:cs typeface="Franklin Gothic Medium"/>
              </a:rPr>
              <a:t> </a:t>
            </a:r>
            <a:r>
              <a:rPr lang="sv-SE" dirty="0">
                <a:latin typeface="Franklin Gothic Medium"/>
                <a:cs typeface="Franklin Gothic Medium"/>
              </a:rPr>
              <a:t>AS A PRODUCTIVITY </a:t>
            </a:r>
            <a:r>
              <a:rPr lang="sv-SE" dirty="0" smtClean="0">
                <a:latin typeface="Franklin Gothic Medium"/>
                <a:cs typeface="Franklin Gothic Medium"/>
              </a:rPr>
              <a:t> ENHANCER </a:t>
            </a:r>
            <a:endParaRPr lang="sv-SE" dirty="0">
              <a:latin typeface="Franklin Gothic Medium"/>
              <a:cs typeface="Franklin Gothic Medium"/>
            </a:endParaRPr>
          </a:p>
          <a:p>
            <a:pPr marL="1080000">
              <a:buClr>
                <a:srgbClr val="FF6600"/>
              </a:buClr>
              <a:buFont typeface="Wingdings" charset="2"/>
              <a:buChar char="Ø"/>
            </a:pPr>
            <a:r>
              <a:rPr lang="sv-SE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DISINTERMEDIATION</a:t>
            </a:r>
            <a:endParaRPr lang="sv-SE" dirty="0">
              <a:solidFill>
                <a:srgbClr val="FF66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</a:t>
            </a:r>
            <a:r>
              <a:rPr lang="sv-SE" dirty="0" smtClean="0"/>
              <a:t>-</a:t>
            </a:r>
            <a:r>
              <a:rPr lang="sv-SE" dirty="0" smtClean="0"/>
              <a:t>10-31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KITES Symposium, Helsinki, Finland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25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>
              <a:latin typeface="Franklin Gothic Medium"/>
              <a:cs typeface="Franklin Gothic Medium"/>
            </a:endParaRPr>
          </a:p>
          <a:p>
            <a:pPr marL="0" indent="0" algn="ctr">
              <a:buNone/>
            </a:pPr>
            <a:r>
              <a:rPr lang="en-GB" dirty="0" smtClean="0">
                <a:latin typeface="Franklin Gothic Medium"/>
                <a:cs typeface="Franklin Gothic Medium"/>
              </a:rPr>
              <a:t>MORE </a:t>
            </a: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CONTENT</a:t>
            </a:r>
            <a:r>
              <a:rPr lang="en-GB" dirty="0">
                <a:latin typeface="Franklin Gothic Medium"/>
                <a:cs typeface="Franklin Gothic Medium"/>
              </a:rPr>
              <a:t> HAS BEEN CREATED IN </a:t>
            </a:r>
            <a:r>
              <a:rPr lang="en-GB" dirty="0" smtClean="0">
                <a:latin typeface="Franklin Gothic Medium"/>
                <a:cs typeface="Franklin Gothic Medium"/>
              </a:rPr>
              <a:t/>
            </a:r>
            <a:br>
              <a:rPr lang="en-GB" dirty="0" smtClean="0">
                <a:latin typeface="Franklin Gothic Medium"/>
                <a:cs typeface="Franklin Gothic Medium"/>
              </a:rPr>
            </a:br>
            <a:r>
              <a:rPr lang="en-GB" dirty="0" smtClean="0">
                <a:latin typeface="Franklin Gothic Medium"/>
                <a:cs typeface="Franklin Gothic Medium"/>
              </a:rPr>
              <a:t>THE </a:t>
            </a:r>
            <a:r>
              <a:rPr lang="en-GB" dirty="0">
                <a:latin typeface="Franklin Gothic Medium"/>
                <a:cs typeface="Franklin Gothic Medium"/>
              </a:rPr>
              <a:t>LAST DECADE THAN IN ALL OF THE HISTORY OF </a:t>
            </a:r>
            <a:r>
              <a:rPr lang="en-GB" dirty="0" smtClean="0">
                <a:latin typeface="Franklin Gothic Medium"/>
                <a:cs typeface="Franklin Gothic Medium"/>
              </a:rPr>
              <a:t>MANKIND</a:t>
            </a:r>
          </a:p>
          <a:p>
            <a:pPr marL="0" indent="0" algn="ctr">
              <a:buNone/>
            </a:pPr>
            <a:r>
              <a:rPr lang="en-GB" dirty="0" smtClean="0">
                <a:latin typeface="Franklin Gothic Medium"/>
                <a:cs typeface="Franklin Gothic Medium"/>
              </a:rPr>
              <a:t>ACCESS </a:t>
            </a:r>
            <a:r>
              <a:rPr lang="en-GB" dirty="0">
                <a:latin typeface="Franklin Gothic Medium"/>
                <a:cs typeface="Franklin Gothic Medium"/>
              </a:rPr>
              <a:t>TO </a:t>
            </a: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INFORMATION </a:t>
            </a:r>
            <a:r>
              <a:rPr lang="en-GB" dirty="0">
                <a:latin typeface="Franklin Gothic Medium"/>
                <a:cs typeface="Franklin Gothic Medium"/>
              </a:rPr>
              <a:t>HAS NEVER </a:t>
            </a:r>
            <a:r>
              <a:rPr lang="en-GB" dirty="0" smtClean="0">
                <a:latin typeface="Franklin Gothic Medium"/>
                <a:cs typeface="Franklin Gothic Medium"/>
              </a:rPr>
              <a:t/>
            </a:r>
            <a:br>
              <a:rPr lang="en-GB" dirty="0" smtClean="0">
                <a:latin typeface="Franklin Gothic Medium"/>
                <a:cs typeface="Franklin Gothic Medium"/>
              </a:rPr>
            </a:br>
            <a:r>
              <a:rPr lang="en-GB" dirty="0" smtClean="0">
                <a:latin typeface="Franklin Gothic Medium"/>
                <a:cs typeface="Franklin Gothic Medium"/>
              </a:rPr>
              <a:t>BEEN </a:t>
            </a:r>
            <a:r>
              <a:rPr lang="en-GB" dirty="0">
                <a:latin typeface="Franklin Gothic Medium"/>
                <a:cs typeface="Franklin Gothic Medium"/>
              </a:rPr>
              <a:t>EASIER.</a:t>
            </a:r>
          </a:p>
          <a:p>
            <a:pPr marL="0" indent="0" algn="ctr">
              <a:buNone/>
            </a:pPr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</a:t>
            </a:r>
            <a:r>
              <a:rPr lang="sv-SE" dirty="0" smtClean="0"/>
              <a:t>-</a:t>
            </a:r>
            <a:r>
              <a:rPr lang="sv-SE" dirty="0" smtClean="0"/>
              <a:t>10-31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KITES Symposium, Helsinki, Finland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66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Franklin Gothic Medium"/>
                <a:cs typeface="Franklin Gothic Medium"/>
              </a:rPr>
              <a:t>GLOBALIZATION</a:t>
            </a:r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>
                <a:latin typeface="Franklin Gothic Medium"/>
                <a:cs typeface="Franklin Gothic Medium"/>
              </a:rPr>
              <a:t>GLOBALIZATION DRIVES NEED FOR </a:t>
            </a: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LOCAL</a:t>
            </a:r>
            <a:r>
              <a:rPr lang="en-GB" dirty="0">
                <a:latin typeface="Franklin Gothic Medium"/>
                <a:cs typeface="Franklin Gothic Medium"/>
              </a:rPr>
              <a:t> </a:t>
            </a: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LANGUAGE</a:t>
            </a: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>
                <a:latin typeface="Franklin Gothic Medium"/>
                <a:cs typeface="Franklin Gothic Medium"/>
              </a:rPr>
              <a:t>NATIVE LANGUAGE – FUNDAMENTAL </a:t>
            </a: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HUMAN RIGHT</a:t>
            </a: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>
                <a:latin typeface="Franklin Gothic Medium"/>
                <a:cs typeface="Franklin Gothic Medium"/>
              </a:rPr>
              <a:t>LANGUAGE AS A </a:t>
            </a: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DIFFERENTIATOR</a:t>
            </a: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>
                <a:latin typeface="Franklin Gothic Medium"/>
                <a:cs typeface="Franklin Gothic Medium"/>
              </a:rPr>
              <a:t>CHEAPEST PART OF SUCCESFUL </a:t>
            </a:r>
            <a:r>
              <a:rPr lang="en-GB" dirty="0">
                <a:solidFill>
                  <a:srgbClr val="FF6600"/>
                </a:solidFill>
                <a:latin typeface="Franklin Gothic Medium"/>
                <a:cs typeface="Franklin Gothic Medium"/>
              </a:rPr>
              <a:t>GLOBALIZATION</a:t>
            </a:r>
            <a:r>
              <a:rPr lang="en-GB" dirty="0">
                <a:latin typeface="Franklin Gothic Medium"/>
                <a:cs typeface="Franklin Gothic Medium"/>
              </a:rPr>
              <a:t> IS TRANSLATION</a:t>
            </a:r>
          </a:p>
          <a:p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</a:t>
            </a:r>
            <a:r>
              <a:rPr lang="sv-SE" dirty="0" smtClean="0"/>
              <a:t>-</a:t>
            </a:r>
            <a:r>
              <a:rPr lang="sv-SE" dirty="0" smtClean="0"/>
              <a:t>10-31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KITES Symposium, Helsinki, Finland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58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Franklin Gothic Medium"/>
                <a:cs typeface="Franklin Gothic Medium"/>
              </a:rPr>
              <a:t>VOLUME INCREASE</a:t>
            </a:r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 smtClean="0">
                <a:latin typeface="Franklin Gothic Medium"/>
                <a:cs typeface="Franklin Gothic Medium"/>
              </a:rPr>
              <a:t>FAST SPEED </a:t>
            </a:r>
            <a:r>
              <a:rPr lang="en-GB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INCREASE </a:t>
            </a:r>
            <a:r>
              <a:rPr lang="en-GB" dirty="0" smtClean="0">
                <a:latin typeface="Franklin Gothic Medium"/>
                <a:cs typeface="Franklin Gothic Medium"/>
              </a:rPr>
              <a:t>OF VOLUME</a:t>
            </a:r>
            <a:endParaRPr lang="en-GB" dirty="0">
              <a:latin typeface="Franklin Gothic Medium"/>
              <a:cs typeface="Franklin Gothic Medium"/>
            </a:endParaRP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 smtClean="0">
                <a:latin typeface="Franklin Gothic Medium"/>
                <a:cs typeface="Franklin Gothic Medium"/>
              </a:rPr>
              <a:t>TRANSLATION RESOURCES ARE </a:t>
            </a:r>
            <a:r>
              <a:rPr lang="en-GB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SCARCE</a:t>
            </a:r>
            <a:endParaRPr lang="en-GB" dirty="0">
              <a:solidFill>
                <a:srgbClr val="FF6600"/>
              </a:solidFill>
              <a:latin typeface="Franklin Gothic Medium"/>
              <a:cs typeface="Franklin Gothic Medium"/>
            </a:endParaRP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 smtClean="0">
                <a:latin typeface="Franklin Gothic Medium"/>
                <a:cs typeface="Franklin Gothic Medium"/>
              </a:rPr>
              <a:t>LIMITED RESOURCES DRIVES NEED FOR TECHNOLOGY AND AUTOMATION</a:t>
            </a:r>
            <a:endParaRPr lang="en-GB" dirty="0">
              <a:solidFill>
                <a:srgbClr val="FF6600"/>
              </a:solidFill>
              <a:latin typeface="Franklin Gothic Medium"/>
              <a:cs typeface="Franklin Gothic Medium"/>
            </a:endParaRP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 smtClean="0">
                <a:latin typeface="Franklin Gothic Medium"/>
                <a:cs typeface="Franklin Gothic Medium"/>
              </a:rPr>
              <a:t>MACHINE TRANSLATION DRIVES NEED FOR </a:t>
            </a:r>
            <a:r>
              <a:rPr lang="en-GB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HUMAN TRANSLATION</a:t>
            </a:r>
          </a:p>
          <a:p>
            <a:pPr marL="197100" indent="0">
              <a:buClr>
                <a:srgbClr val="FF6600"/>
              </a:buClr>
              <a:buNone/>
            </a:pPr>
            <a:endParaRPr lang="en-GB" dirty="0" smtClean="0">
              <a:solidFill>
                <a:srgbClr val="FF6600"/>
              </a:solidFill>
              <a:latin typeface="Franklin Gothic Medium"/>
              <a:cs typeface="Franklin Gothic Medium"/>
            </a:endParaRPr>
          </a:p>
          <a:p>
            <a:pPr marL="197100" indent="0" algn="ctr">
              <a:buClr>
                <a:srgbClr val="FF6600"/>
              </a:buClr>
              <a:buNone/>
            </a:pPr>
            <a:r>
              <a:rPr lang="en-GB" sz="3900" i="1" dirty="0" smtClean="0">
                <a:latin typeface="Franklin Gothic Medium"/>
                <a:cs typeface="Franklin Gothic Medium"/>
              </a:rPr>
              <a:t>“THE RISING TIDE LIFTS ALL BOATS</a:t>
            </a:r>
            <a:r>
              <a:rPr lang="en-GB" i="1" dirty="0" smtClean="0">
                <a:latin typeface="Franklin Gothic Medium"/>
                <a:cs typeface="Franklin Gothic Medium"/>
              </a:rPr>
              <a:t>”</a:t>
            </a:r>
            <a:endParaRPr lang="en-GB" i="1" dirty="0">
              <a:latin typeface="Franklin Gothic Medium"/>
              <a:cs typeface="Franklin Gothic Medium"/>
            </a:endParaRPr>
          </a:p>
          <a:p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</a:t>
            </a:r>
            <a:r>
              <a:rPr lang="sv-SE" dirty="0" smtClean="0"/>
              <a:t>-</a:t>
            </a:r>
            <a:r>
              <a:rPr lang="sv-SE" dirty="0" smtClean="0"/>
              <a:t>10-31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KITES Symposium, Helsinki, Finland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821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typewriter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857" y="-24427"/>
            <a:ext cx="9335867" cy="708395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</a:t>
            </a:r>
            <a:r>
              <a:rPr lang="sv-SE" dirty="0" smtClean="0"/>
              <a:t>-</a:t>
            </a:r>
            <a:r>
              <a:rPr lang="sv-SE" dirty="0" smtClean="0"/>
              <a:t>10-31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KITES Symposium, Helsinki, Finland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56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Franklin Gothic Medium"/>
                <a:cs typeface="Franklin Gothic Medium"/>
              </a:rPr>
              <a:t>TECHNOLOGY</a:t>
            </a:r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 smtClean="0">
                <a:latin typeface="Franklin Gothic Medium"/>
                <a:cs typeface="Franklin Gothic Medium"/>
              </a:rPr>
              <a:t>CONTENT HAS </a:t>
            </a:r>
            <a:r>
              <a:rPr lang="en-GB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EXPLODED</a:t>
            </a:r>
            <a:endParaRPr lang="en-GB" dirty="0">
              <a:solidFill>
                <a:srgbClr val="FF6600"/>
              </a:solidFill>
              <a:latin typeface="Franklin Gothic Medium"/>
              <a:cs typeface="Franklin Gothic Medium"/>
            </a:endParaRP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 smtClean="0">
                <a:latin typeface="Franklin Gothic Medium"/>
                <a:cs typeface="Franklin Gothic Medium"/>
              </a:rPr>
              <a:t>CAN’T STOP THE </a:t>
            </a:r>
            <a:r>
              <a:rPr lang="en-GB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DEVELOPMENT </a:t>
            </a:r>
            <a:r>
              <a:rPr lang="en-GB" dirty="0" smtClean="0">
                <a:latin typeface="Franklin Gothic Medium"/>
                <a:cs typeface="Franklin Gothic Medium"/>
              </a:rPr>
              <a:t>OF TECHNOLOGY</a:t>
            </a:r>
            <a:endParaRPr lang="en-GB" dirty="0">
              <a:solidFill>
                <a:srgbClr val="FF6600"/>
              </a:solidFill>
              <a:latin typeface="Franklin Gothic Medium"/>
              <a:cs typeface="Franklin Gothic Medium"/>
            </a:endParaRP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 smtClean="0">
                <a:latin typeface="Franklin Gothic Medium"/>
                <a:cs typeface="Franklin Gothic Medium"/>
              </a:rPr>
              <a:t>USE IT TO YOUR </a:t>
            </a:r>
            <a:r>
              <a:rPr lang="en-GB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ADVANTAGE</a:t>
            </a:r>
          </a:p>
          <a:p>
            <a:pPr marL="540000">
              <a:buClr>
                <a:srgbClr val="FF6600"/>
              </a:buClr>
              <a:buFont typeface="Wingdings" charset="2"/>
              <a:buChar char="Ø"/>
            </a:pPr>
            <a:r>
              <a:rPr lang="en-GB" dirty="0" smtClean="0">
                <a:solidFill>
                  <a:srgbClr val="FF6600"/>
                </a:solidFill>
                <a:latin typeface="Franklin Gothic Medium"/>
                <a:cs typeface="Franklin Gothic Medium"/>
              </a:rPr>
              <a:t>TECHNOLOGY </a:t>
            </a:r>
            <a:r>
              <a:rPr lang="en-GB" dirty="0" smtClean="0">
                <a:latin typeface="Franklin Gothic Medium"/>
                <a:cs typeface="Franklin Gothic Medium"/>
              </a:rPr>
              <a:t>IS AN ENABLER</a:t>
            </a:r>
            <a:endParaRPr lang="en-GB" dirty="0" smtClean="0">
              <a:solidFill>
                <a:srgbClr val="FF6600"/>
              </a:solidFill>
              <a:latin typeface="Franklin Gothic Medium"/>
              <a:cs typeface="Franklin Gothic Medium"/>
            </a:endParaRPr>
          </a:p>
          <a:p>
            <a:pPr marL="197100" indent="0">
              <a:buClr>
                <a:srgbClr val="FF6600"/>
              </a:buClr>
              <a:buNone/>
            </a:pPr>
            <a:endParaRPr lang="en-GB" dirty="0" smtClean="0">
              <a:solidFill>
                <a:srgbClr val="FF6600"/>
              </a:solidFill>
              <a:latin typeface="Franklin Gothic Medium"/>
              <a:cs typeface="Franklin Gothic Medium"/>
            </a:endParaRPr>
          </a:p>
          <a:p>
            <a:pPr marL="197100" indent="0" algn="ctr">
              <a:buClr>
                <a:srgbClr val="FF6600"/>
              </a:buClr>
              <a:buNone/>
            </a:pPr>
            <a:r>
              <a:rPr lang="en-GB" i="1" dirty="0" smtClean="0">
                <a:latin typeface="Franklin Gothic Medium"/>
                <a:cs typeface="Franklin Gothic Medium"/>
              </a:rPr>
              <a:t>”</a:t>
            </a:r>
            <a:endParaRPr lang="en-GB" i="1" dirty="0">
              <a:latin typeface="Franklin Gothic Medium"/>
              <a:cs typeface="Franklin Gothic Medium"/>
            </a:endParaRPr>
          </a:p>
          <a:p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</a:t>
            </a:r>
            <a:r>
              <a:rPr lang="sv-SE" dirty="0" smtClean="0"/>
              <a:t>-</a:t>
            </a:r>
            <a:r>
              <a:rPr lang="sv-SE" dirty="0" smtClean="0"/>
              <a:t>10-31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KITES Symposium, Helsinki, Finland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5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Skärmavbild 2013-09-13 kl. 17.18.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8588"/>
            <a:ext cx="9192850" cy="695822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Franklin Gothic Medium"/>
                <a:cs typeface="Franklin Gothic Medium"/>
              </a:rPr>
              <a:t>DISINTERMEDIATION</a:t>
            </a:r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97100" indent="0">
              <a:buClr>
                <a:srgbClr val="FF6600"/>
              </a:buClr>
              <a:buNone/>
            </a:pPr>
            <a:endParaRPr lang="en-GB" dirty="0" smtClean="0">
              <a:solidFill>
                <a:srgbClr val="FF6600"/>
              </a:solidFill>
              <a:latin typeface="Franklin Gothic Medium"/>
              <a:cs typeface="Franklin Gothic Medium"/>
            </a:endParaRPr>
          </a:p>
          <a:p>
            <a:pPr marL="197100" indent="0" algn="ctr">
              <a:buClr>
                <a:srgbClr val="FF6600"/>
              </a:buClr>
              <a:buNone/>
            </a:pPr>
            <a:endParaRPr lang="en-GB" i="1" dirty="0">
              <a:latin typeface="Franklin Gothic Medium"/>
              <a:cs typeface="Franklin Gothic Medium"/>
            </a:endParaRPr>
          </a:p>
          <a:p>
            <a:endParaRPr lang="en-GB" dirty="0">
              <a:latin typeface="Franklin Gothic Medium"/>
              <a:cs typeface="Franklin Gothic Medium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2013</a:t>
            </a:r>
            <a:r>
              <a:rPr lang="sv-SE" dirty="0" smtClean="0"/>
              <a:t>-</a:t>
            </a:r>
            <a:r>
              <a:rPr lang="sv-SE" dirty="0" smtClean="0"/>
              <a:t>10-31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KITES Symposium, Helsinki, Finland</a:t>
            </a:r>
            <a:endParaRPr lang="en-GB" dirty="0"/>
          </a:p>
        </p:txBody>
      </p:sp>
      <p:sp>
        <p:nvSpPr>
          <p:cNvPr id="8" name="textruta 7"/>
          <p:cNvSpPr txBox="1"/>
          <p:nvPr/>
        </p:nvSpPr>
        <p:spPr>
          <a:xfrm>
            <a:off x="5129189" y="4421362"/>
            <a:ext cx="40148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i="1" dirty="0"/>
              <a:t>disintermediation</a:t>
            </a:r>
            <a:r>
              <a:rPr lang="en-GB" sz="2600" i="1" dirty="0"/>
              <a:t> is the removal of intermediaries in a supply chain, or "cutting out the </a:t>
            </a:r>
            <a:r>
              <a:rPr lang="en-GB" sz="2600" i="1" dirty="0" smtClean="0"/>
              <a:t>middleman”</a:t>
            </a:r>
            <a:endParaRPr lang="en-GB" sz="2600" i="1" dirty="0"/>
          </a:p>
        </p:txBody>
      </p:sp>
    </p:spTree>
    <p:extLst>
      <p:ext uri="{BB962C8B-B14F-4D97-AF65-F5344CB8AC3E}">
        <p14:creationId xmlns:p14="http://schemas.microsoft.com/office/powerpoint/2010/main" val="292965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17310</TotalTime>
  <Words>293</Words>
  <Application>Microsoft Macintosh PowerPoint</Application>
  <PresentationFormat>Bildspel på skärmen (4:3)</PresentationFormat>
  <Paragraphs>79</Paragraphs>
  <Slides>12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TRENDS IN THE LANGUAGE INDUSTRY</vt:lpstr>
      <vt:lpstr>PowerPoint-presentation</vt:lpstr>
      <vt:lpstr>PowerPoint-presentation</vt:lpstr>
      <vt:lpstr>PowerPoint-presentation</vt:lpstr>
      <vt:lpstr>GLOBALIZATION</vt:lpstr>
      <vt:lpstr>VOLUME INCREASE</vt:lpstr>
      <vt:lpstr>PowerPoint-presentation</vt:lpstr>
      <vt:lpstr>TECHNOLOGY</vt:lpstr>
      <vt:lpstr>DISINTERMEDIATION</vt:lpstr>
      <vt:lpstr>WAY TO SUCCESS</vt:lpstr>
      <vt:lpstr>SUMMARY</vt:lpstr>
      <vt:lpstr>ThanK you FOR your attention!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THE LANGUAGE INDUSTRY</dc:title>
  <dc:creator>Anne-Marie Lind</dc:creator>
  <cp:lastModifiedBy>Anne-Marie Lind</cp:lastModifiedBy>
  <cp:revision>41</cp:revision>
  <dcterms:created xsi:type="dcterms:W3CDTF">2013-09-05T13:38:32Z</dcterms:created>
  <dcterms:modified xsi:type="dcterms:W3CDTF">2013-10-30T10:06:11Z</dcterms:modified>
</cp:coreProperties>
</file>