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1"/>
  </p:notesMasterIdLst>
  <p:sldIdLst>
    <p:sldId id="256" r:id="rId2"/>
    <p:sldId id="258" r:id="rId3"/>
    <p:sldId id="259" r:id="rId4"/>
    <p:sldId id="297" r:id="rId5"/>
    <p:sldId id="292" r:id="rId6"/>
    <p:sldId id="302" r:id="rId7"/>
    <p:sldId id="303" r:id="rId8"/>
    <p:sldId id="304" r:id="rId9"/>
    <p:sldId id="306" r:id="rId10"/>
    <p:sldId id="305" r:id="rId11"/>
    <p:sldId id="298" r:id="rId12"/>
    <p:sldId id="300" r:id="rId13"/>
    <p:sldId id="308" r:id="rId14"/>
    <p:sldId id="312" r:id="rId15"/>
    <p:sldId id="301" r:id="rId16"/>
    <p:sldId id="307" r:id="rId17"/>
    <p:sldId id="314" r:id="rId18"/>
    <p:sldId id="318" r:id="rId19"/>
    <p:sldId id="299" r:id="rId20"/>
    <p:sldId id="311" r:id="rId21"/>
    <p:sldId id="316" r:id="rId22"/>
    <p:sldId id="309" r:id="rId23"/>
    <p:sldId id="317" r:id="rId24"/>
    <p:sldId id="327" r:id="rId25"/>
    <p:sldId id="325" r:id="rId26"/>
    <p:sldId id="328" r:id="rId27"/>
    <p:sldId id="329" r:id="rId28"/>
    <p:sldId id="323" r:id="rId29"/>
    <p:sldId id="320" r:id="rId30"/>
    <p:sldId id="337" r:id="rId31"/>
    <p:sldId id="321" r:id="rId32"/>
    <p:sldId id="330" r:id="rId33"/>
    <p:sldId id="331" r:id="rId34"/>
    <p:sldId id="332" r:id="rId35"/>
    <p:sldId id="335" r:id="rId36"/>
    <p:sldId id="334" r:id="rId37"/>
    <p:sldId id="336" r:id="rId38"/>
    <p:sldId id="313" r:id="rId39"/>
    <p:sldId id="264" r:id="rId40"/>
  </p:sldIdLst>
  <p:sldSz cx="9144000" cy="6858000" type="screen4x3"/>
  <p:notesSz cx="6858000" cy="9144000"/>
  <p:custDataLst>
    <p:tags r:id="rId42"/>
  </p:custDataLst>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6" autoAdjust="0"/>
    <p:restoredTop sz="82724" autoAdjust="0"/>
  </p:normalViewPr>
  <p:slideViewPr>
    <p:cSldViewPr>
      <p:cViewPr>
        <p:scale>
          <a:sx n="63" d="100"/>
          <a:sy n="63" d="100"/>
        </p:scale>
        <p:origin x="-1374" y="-684"/>
      </p:cViewPr>
      <p:guideLst>
        <p:guide orient="horz" pos="2160"/>
        <p:guide pos="2880"/>
      </p:guideLst>
    </p:cSldViewPr>
  </p:slideViewPr>
  <p:outlineViewPr>
    <p:cViewPr>
      <p:scale>
        <a:sx n="33" d="100"/>
        <a:sy n="33" d="100"/>
      </p:scale>
      <p:origin x="0" y="231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2A803D-13D6-CB45-A6F9-3A3810D307C8}" type="datetimeFigureOut">
              <a:rPr lang="fi-FI" smtClean="0"/>
              <a:pPr/>
              <a:t>28.10.2013</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6C5A90-17AA-E040-ACE7-B65BDD026C1E}" type="slidenum">
              <a:rPr lang="fi-FI" smtClean="0"/>
              <a:pPr/>
              <a:t>‹#›</a:t>
            </a:fld>
            <a:endParaRPr lang="fi-FI"/>
          </a:p>
        </p:txBody>
      </p:sp>
    </p:spTree>
    <p:extLst>
      <p:ext uri="{BB962C8B-B14F-4D97-AF65-F5344CB8AC3E}">
        <p14:creationId xmlns:p14="http://schemas.microsoft.com/office/powerpoint/2010/main" val="33337661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1</a:t>
            </a:fld>
            <a:endParaRPr lang="fi-FI"/>
          </a:p>
        </p:txBody>
      </p:sp>
    </p:spTree>
    <p:extLst>
      <p:ext uri="{BB962C8B-B14F-4D97-AF65-F5344CB8AC3E}">
        <p14:creationId xmlns:p14="http://schemas.microsoft.com/office/powerpoint/2010/main" val="43213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16</a:t>
            </a:fld>
            <a:endParaRPr lang="fi-FI"/>
          </a:p>
        </p:txBody>
      </p:sp>
    </p:spTree>
    <p:extLst>
      <p:ext uri="{BB962C8B-B14F-4D97-AF65-F5344CB8AC3E}">
        <p14:creationId xmlns:p14="http://schemas.microsoft.com/office/powerpoint/2010/main" val="2615755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17</a:t>
            </a:fld>
            <a:endParaRPr lang="fi-FI"/>
          </a:p>
        </p:txBody>
      </p:sp>
    </p:spTree>
    <p:extLst>
      <p:ext uri="{BB962C8B-B14F-4D97-AF65-F5344CB8AC3E}">
        <p14:creationId xmlns:p14="http://schemas.microsoft.com/office/powerpoint/2010/main" val="509259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18</a:t>
            </a:fld>
            <a:endParaRPr lang="fi-FI"/>
          </a:p>
        </p:txBody>
      </p:sp>
    </p:spTree>
    <p:extLst>
      <p:ext uri="{BB962C8B-B14F-4D97-AF65-F5344CB8AC3E}">
        <p14:creationId xmlns:p14="http://schemas.microsoft.com/office/powerpoint/2010/main" val="3809877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19</a:t>
            </a:fld>
            <a:endParaRPr lang="fi-FI"/>
          </a:p>
        </p:txBody>
      </p:sp>
    </p:spTree>
    <p:extLst>
      <p:ext uri="{BB962C8B-B14F-4D97-AF65-F5344CB8AC3E}">
        <p14:creationId xmlns:p14="http://schemas.microsoft.com/office/powerpoint/2010/main" val="3539313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20</a:t>
            </a:fld>
            <a:endParaRPr lang="fi-FI"/>
          </a:p>
        </p:txBody>
      </p:sp>
    </p:spTree>
    <p:extLst>
      <p:ext uri="{BB962C8B-B14F-4D97-AF65-F5344CB8AC3E}">
        <p14:creationId xmlns:p14="http://schemas.microsoft.com/office/powerpoint/2010/main" val="4221433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22</a:t>
            </a:fld>
            <a:endParaRPr lang="fi-FI"/>
          </a:p>
        </p:txBody>
      </p:sp>
    </p:spTree>
    <p:extLst>
      <p:ext uri="{BB962C8B-B14F-4D97-AF65-F5344CB8AC3E}">
        <p14:creationId xmlns:p14="http://schemas.microsoft.com/office/powerpoint/2010/main" val="1180115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23</a:t>
            </a:fld>
            <a:endParaRPr lang="fi-FI"/>
          </a:p>
        </p:txBody>
      </p:sp>
    </p:spTree>
    <p:extLst>
      <p:ext uri="{BB962C8B-B14F-4D97-AF65-F5344CB8AC3E}">
        <p14:creationId xmlns:p14="http://schemas.microsoft.com/office/powerpoint/2010/main" val="1180115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24</a:t>
            </a:fld>
            <a:endParaRPr lang="fi-FI"/>
          </a:p>
        </p:txBody>
      </p:sp>
    </p:spTree>
    <p:extLst>
      <p:ext uri="{BB962C8B-B14F-4D97-AF65-F5344CB8AC3E}">
        <p14:creationId xmlns:p14="http://schemas.microsoft.com/office/powerpoint/2010/main" val="1180115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25</a:t>
            </a:fld>
            <a:endParaRPr lang="fi-FI"/>
          </a:p>
        </p:txBody>
      </p:sp>
    </p:spTree>
    <p:extLst>
      <p:ext uri="{BB962C8B-B14F-4D97-AF65-F5344CB8AC3E}">
        <p14:creationId xmlns:p14="http://schemas.microsoft.com/office/powerpoint/2010/main" val="1180115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26</a:t>
            </a:fld>
            <a:endParaRPr lang="fi-FI"/>
          </a:p>
        </p:txBody>
      </p:sp>
    </p:spTree>
    <p:extLst>
      <p:ext uri="{BB962C8B-B14F-4D97-AF65-F5344CB8AC3E}">
        <p14:creationId xmlns:p14="http://schemas.microsoft.com/office/powerpoint/2010/main" val="118011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5</a:t>
            </a:fld>
            <a:endParaRPr lang="fi-FI"/>
          </a:p>
        </p:txBody>
      </p:sp>
    </p:spTree>
    <p:extLst>
      <p:ext uri="{BB962C8B-B14F-4D97-AF65-F5344CB8AC3E}">
        <p14:creationId xmlns:p14="http://schemas.microsoft.com/office/powerpoint/2010/main" val="3539313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27</a:t>
            </a:fld>
            <a:endParaRPr lang="fi-FI"/>
          </a:p>
        </p:txBody>
      </p:sp>
    </p:spTree>
    <p:extLst>
      <p:ext uri="{BB962C8B-B14F-4D97-AF65-F5344CB8AC3E}">
        <p14:creationId xmlns:p14="http://schemas.microsoft.com/office/powerpoint/2010/main" val="1180115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28</a:t>
            </a:fld>
            <a:endParaRPr lang="fi-FI"/>
          </a:p>
        </p:txBody>
      </p:sp>
    </p:spTree>
    <p:extLst>
      <p:ext uri="{BB962C8B-B14F-4D97-AF65-F5344CB8AC3E}">
        <p14:creationId xmlns:p14="http://schemas.microsoft.com/office/powerpoint/2010/main" val="1180115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29</a:t>
            </a:fld>
            <a:endParaRPr lang="fi-FI"/>
          </a:p>
        </p:txBody>
      </p:sp>
    </p:spTree>
    <p:extLst>
      <p:ext uri="{BB962C8B-B14F-4D97-AF65-F5344CB8AC3E}">
        <p14:creationId xmlns:p14="http://schemas.microsoft.com/office/powerpoint/2010/main" val="1180115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30</a:t>
            </a:fld>
            <a:endParaRPr lang="fi-FI"/>
          </a:p>
        </p:txBody>
      </p:sp>
    </p:spTree>
    <p:extLst>
      <p:ext uri="{BB962C8B-B14F-4D97-AF65-F5344CB8AC3E}">
        <p14:creationId xmlns:p14="http://schemas.microsoft.com/office/powerpoint/2010/main" val="1180115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37</a:t>
            </a:fld>
            <a:endParaRPr lang="fi-FI"/>
          </a:p>
        </p:txBody>
      </p:sp>
    </p:spTree>
    <p:extLst>
      <p:ext uri="{BB962C8B-B14F-4D97-AF65-F5344CB8AC3E}">
        <p14:creationId xmlns:p14="http://schemas.microsoft.com/office/powerpoint/2010/main" val="874781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38</a:t>
            </a:fld>
            <a:endParaRPr lang="fi-FI"/>
          </a:p>
        </p:txBody>
      </p:sp>
    </p:spTree>
    <p:extLst>
      <p:ext uri="{BB962C8B-B14F-4D97-AF65-F5344CB8AC3E}">
        <p14:creationId xmlns:p14="http://schemas.microsoft.com/office/powerpoint/2010/main" val="3684496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6</a:t>
            </a:fld>
            <a:endParaRPr lang="fi-FI"/>
          </a:p>
        </p:txBody>
      </p:sp>
    </p:spTree>
    <p:extLst>
      <p:ext uri="{BB962C8B-B14F-4D97-AF65-F5344CB8AC3E}">
        <p14:creationId xmlns:p14="http://schemas.microsoft.com/office/powerpoint/2010/main" val="419102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7</a:t>
            </a:fld>
            <a:endParaRPr lang="fi-FI"/>
          </a:p>
        </p:txBody>
      </p:sp>
    </p:spTree>
    <p:extLst>
      <p:ext uri="{BB962C8B-B14F-4D97-AF65-F5344CB8AC3E}">
        <p14:creationId xmlns:p14="http://schemas.microsoft.com/office/powerpoint/2010/main" val="128015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8</a:t>
            </a:fld>
            <a:endParaRPr lang="fi-FI"/>
          </a:p>
        </p:txBody>
      </p:sp>
    </p:spTree>
    <p:extLst>
      <p:ext uri="{BB962C8B-B14F-4D97-AF65-F5344CB8AC3E}">
        <p14:creationId xmlns:p14="http://schemas.microsoft.com/office/powerpoint/2010/main" val="1276417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10</a:t>
            </a:fld>
            <a:endParaRPr lang="fi-FI"/>
          </a:p>
        </p:txBody>
      </p:sp>
    </p:spTree>
    <p:extLst>
      <p:ext uri="{BB962C8B-B14F-4D97-AF65-F5344CB8AC3E}">
        <p14:creationId xmlns:p14="http://schemas.microsoft.com/office/powerpoint/2010/main" val="110327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11</a:t>
            </a:fld>
            <a:endParaRPr lang="fi-FI"/>
          </a:p>
        </p:txBody>
      </p:sp>
    </p:spTree>
    <p:extLst>
      <p:ext uri="{BB962C8B-B14F-4D97-AF65-F5344CB8AC3E}">
        <p14:creationId xmlns:p14="http://schemas.microsoft.com/office/powerpoint/2010/main" val="353931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13</a:t>
            </a:fld>
            <a:endParaRPr lang="fi-FI"/>
          </a:p>
        </p:txBody>
      </p:sp>
    </p:spTree>
    <p:extLst>
      <p:ext uri="{BB962C8B-B14F-4D97-AF65-F5344CB8AC3E}">
        <p14:creationId xmlns:p14="http://schemas.microsoft.com/office/powerpoint/2010/main" val="1363483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E6C5A90-17AA-E040-ACE7-B65BDD026C1E}" type="slidenum">
              <a:rPr lang="fi-FI" smtClean="0"/>
              <a:pPr/>
              <a:t>15</a:t>
            </a:fld>
            <a:endParaRPr lang="fi-FI"/>
          </a:p>
        </p:txBody>
      </p:sp>
    </p:spTree>
    <p:extLst>
      <p:ext uri="{BB962C8B-B14F-4D97-AF65-F5344CB8AC3E}">
        <p14:creationId xmlns:p14="http://schemas.microsoft.com/office/powerpoint/2010/main" val="3570126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3"/>
          <p:cNvSpPr/>
          <p:nvPr/>
        </p:nvSpPr>
        <p:spPr>
          <a:xfrm>
            <a:off x="0" y="12700"/>
            <a:ext cx="9144000" cy="893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solidFill>
                <a:srgbClr val="FFFFFF"/>
              </a:solidFill>
              <a:cs typeface="Arial" charset="0"/>
            </a:endParaRPr>
          </a:p>
        </p:txBody>
      </p:sp>
      <p:pic>
        <p:nvPicPr>
          <p:cNvPr id="5" name="Picture 4" descr="AranchoDoc_smile_with_payoff.png"/>
          <p:cNvPicPr>
            <a:picLocks noChangeAspect="1"/>
          </p:cNvPicPr>
          <p:nvPr/>
        </p:nvPicPr>
        <p:blipFill>
          <a:blip r:embed="rId2" cstate="print"/>
          <a:srcRect/>
          <a:stretch>
            <a:fillRect/>
          </a:stretch>
        </p:blipFill>
        <p:spPr bwMode="auto">
          <a:xfrm>
            <a:off x="782638" y="293688"/>
            <a:ext cx="3200400" cy="987425"/>
          </a:xfrm>
          <a:prstGeom prst="rect">
            <a:avLst/>
          </a:prstGeom>
          <a:noFill/>
          <a:ln w="9525">
            <a:noFill/>
            <a:miter lim="800000"/>
            <a:headEnd/>
            <a:tailEnd/>
          </a:ln>
        </p:spPr>
      </p:pic>
      <p:sp>
        <p:nvSpPr>
          <p:cNvPr id="2" name="Title 1"/>
          <p:cNvSpPr>
            <a:spLocks noGrp="1"/>
          </p:cNvSpPr>
          <p:nvPr>
            <p:ph type="ctrTitle"/>
          </p:nvPr>
        </p:nvSpPr>
        <p:spPr>
          <a:xfrm>
            <a:off x="685800" y="2276872"/>
            <a:ext cx="7772400" cy="1584176"/>
          </a:xfrm>
        </p:spPr>
        <p:txBody>
          <a:bodyPr>
            <a:normAutofit/>
          </a:bodyPr>
          <a:lstStyle>
            <a:lvl1pPr algn="l">
              <a:defRPr sz="4000">
                <a:solidFill>
                  <a:srgbClr val="FAA33A"/>
                </a:solidFill>
              </a:defRPr>
            </a:lvl1pPr>
          </a:lstStyle>
          <a:p>
            <a:r>
              <a:rPr lang="it-IT" smtClean="0"/>
              <a:t>Fare clic per modificare lo stile del titolo</a:t>
            </a:r>
            <a:endParaRPr lang="it-IT" dirty="0"/>
          </a:p>
        </p:txBody>
      </p:sp>
      <p:sp>
        <p:nvSpPr>
          <p:cNvPr id="3" name="Subtitle 2"/>
          <p:cNvSpPr>
            <a:spLocks noGrp="1"/>
          </p:cNvSpPr>
          <p:nvPr>
            <p:ph type="subTitle" idx="1"/>
          </p:nvPr>
        </p:nvSpPr>
        <p:spPr>
          <a:xfrm>
            <a:off x="683568" y="3886200"/>
            <a:ext cx="7776864" cy="1752600"/>
          </a:xfrm>
        </p:spPr>
        <p:txBody>
          <a:bodyPr/>
          <a:lstStyle>
            <a:lvl1pPr marL="0" indent="0" algn="l">
              <a:buNone/>
              <a:defRPr>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1486"/>
            <a:ext cx="8229600" cy="494779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7" name="Title Placeholder 1"/>
          <p:cNvSpPr>
            <a:spLocks noGrp="1"/>
          </p:cNvSpPr>
          <p:nvPr>
            <p:ph type="title"/>
          </p:nvPr>
        </p:nvSpPr>
        <p:spPr>
          <a:xfrm>
            <a:off x="1676400" y="221544"/>
            <a:ext cx="7010400" cy="540000"/>
          </a:xfrm>
          <a:prstGeom prst="rect">
            <a:avLst/>
          </a:prstGeom>
        </p:spPr>
        <p:txBody>
          <a:bodyPr rtlCol="0">
            <a:normAutofit/>
          </a:bodyPr>
          <a:lstStyle/>
          <a:p>
            <a:r>
              <a:rPr lang="it-IT" smtClean="0"/>
              <a:t>Fare clic per modificare lo stile del titolo</a:t>
            </a:r>
            <a:endParaRPr lang="it-IT" dirty="0"/>
          </a:p>
        </p:txBody>
      </p:sp>
      <p:sp>
        <p:nvSpPr>
          <p:cNvPr id="4" name="Slide Number Placeholder 5"/>
          <p:cNvSpPr>
            <a:spLocks noGrp="1"/>
          </p:cNvSpPr>
          <p:nvPr>
            <p:ph type="sldNum" sz="quarter" idx="10"/>
          </p:nvPr>
        </p:nvSpPr>
        <p:spPr/>
        <p:txBody>
          <a:bodyPr/>
          <a:lstStyle>
            <a:lvl1pPr>
              <a:defRPr/>
            </a:lvl1pPr>
          </a:lstStyle>
          <a:p>
            <a:fld id="{1C24FE8D-45C1-4730-975E-5ADD177471C5}" type="slidenum">
              <a:rPr lang="it-IT"/>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Rectangle 6"/>
          <p:cNvSpPr/>
          <p:nvPr/>
        </p:nvSpPr>
        <p:spPr>
          <a:xfrm>
            <a:off x="0" y="12700"/>
            <a:ext cx="9144000" cy="893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solidFill>
                <a:srgbClr val="FFFFFF"/>
              </a:solidFill>
              <a:cs typeface="Arial" charset="0"/>
            </a:endParaRPr>
          </a:p>
        </p:txBody>
      </p:sp>
      <p:sp>
        <p:nvSpPr>
          <p:cNvPr id="5" name="Rectangle 4"/>
          <p:cNvSpPr/>
          <p:nvPr/>
        </p:nvSpPr>
        <p:spPr>
          <a:xfrm>
            <a:off x="0" y="2565400"/>
            <a:ext cx="9144000" cy="2519363"/>
          </a:xfrm>
          <a:prstGeom prst="rect">
            <a:avLst/>
          </a:prstGeom>
          <a:solidFill>
            <a:srgbClr val="FAA3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solidFill>
                <a:srgbClr val="FFFFFF"/>
              </a:solidFill>
              <a:cs typeface="Arial" charset="0"/>
            </a:endParaRPr>
          </a:p>
        </p:txBody>
      </p:sp>
      <p:sp>
        <p:nvSpPr>
          <p:cNvPr id="6" name="Rectangle 5"/>
          <p:cNvSpPr/>
          <p:nvPr/>
        </p:nvSpPr>
        <p:spPr>
          <a:xfrm>
            <a:off x="0" y="6083300"/>
            <a:ext cx="9144000" cy="78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solidFill>
                <a:srgbClr val="FFFFFF"/>
              </a:solidFill>
              <a:cs typeface="Arial" charset="0"/>
            </a:endParaRPr>
          </a:p>
        </p:txBody>
      </p:sp>
      <p:pic>
        <p:nvPicPr>
          <p:cNvPr id="7" name="Picture 3" descr="AranchoDoc_smile_with_payoff.png"/>
          <p:cNvPicPr>
            <a:picLocks noChangeAspect="1"/>
          </p:cNvPicPr>
          <p:nvPr/>
        </p:nvPicPr>
        <p:blipFill>
          <a:blip r:embed="rId2" cstate="print"/>
          <a:srcRect/>
          <a:stretch>
            <a:fillRect/>
          </a:stretch>
        </p:blipFill>
        <p:spPr bwMode="auto">
          <a:xfrm>
            <a:off x="782638" y="293688"/>
            <a:ext cx="3200400" cy="987425"/>
          </a:xfrm>
          <a:prstGeom prst="rect">
            <a:avLst/>
          </a:prstGeom>
          <a:noFill/>
          <a:ln w="9525">
            <a:noFill/>
            <a:miter lim="800000"/>
            <a:headEnd/>
            <a:tailEnd/>
          </a:ln>
        </p:spPr>
      </p:pic>
      <p:sp>
        <p:nvSpPr>
          <p:cNvPr id="2" name="Title 1"/>
          <p:cNvSpPr>
            <a:spLocks noGrp="1"/>
          </p:cNvSpPr>
          <p:nvPr>
            <p:ph type="title"/>
          </p:nvPr>
        </p:nvSpPr>
        <p:spPr>
          <a:xfrm>
            <a:off x="722313" y="2780928"/>
            <a:ext cx="7772400" cy="2088232"/>
          </a:xfrm>
        </p:spPr>
        <p:txBody>
          <a:bodyPr>
            <a:noAutofit/>
          </a:bodyPr>
          <a:lstStyle>
            <a:lvl1pPr algn="l">
              <a:defRPr sz="5400" b="1" cap="all">
                <a:solidFill>
                  <a:schemeClr val="bg1"/>
                </a:solidFill>
              </a:defRPr>
            </a:lvl1pPr>
          </a:lstStyle>
          <a:p>
            <a:r>
              <a:rPr lang="it-IT" smtClean="0"/>
              <a:t>Fare clic per modificare lo stile del titolo</a:t>
            </a:r>
            <a:endParaRPr lang="it-IT" dirty="0"/>
          </a:p>
        </p:txBody>
      </p:sp>
      <p:sp>
        <p:nvSpPr>
          <p:cNvPr id="3" name="Text Placeholder 2"/>
          <p:cNvSpPr>
            <a:spLocks noGrp="1"/>
          </p:cNvSpPr>
          <p:nvPr>
            <p:ph type="body" idx="1"/>
          </p:nvPr>
        </p:nvSpPr>
        <p:spPr>
          <a:xfrm>
            <a:off x="722313" y="5229200"/>
            <a:ext cx="7772400" cy="1008112"/>
          </a:xfrm>
        </p:spPr>
        <p:txBody>
          <a:bodyPr>
            <a:normAutofit/>
          </a:bodyPr>
          <a:lstStyle>
            <a:lvl1pPr marL="0" indent="0" algn="r">
              <a:buNone/>
              <a:defRPr sz="2400" b="1">
                <a:solidFill>
                  <a:srgbClr val="5859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it-IT" dirty="0"/>
          </a:p>
        </p:txBody>
      </p:sp>
      <p:sp>
        <p:nvSpPr>
          <p:cNvPr id="3" name="Content Placeholder 2"/>
          <p:cNvSpPr>
            <a:spLocks noGrp="1"/>
          </p:cNvSpPr>
          <p:nvPr>
            <p:ph sz="half" idx="1"/>
          </p:nvPr>
        </p:nvSpPr>
        <p:spPr>
          <a:xfrm>
            <a:off x="457200" y="1001486"/>
            <a:ext cx="4038600" cy="48757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Content Placeholder 3"/>
          <p:cNvSpPr>
            <a:spLocks noGrp="1"/>
          </p:cNvSpPr>
          <p:nvPr>
            <p:ph sz="half" idx="2"/>
          </p:nvPr>
        </p:nvSpPr>
        <p:spPr>
          <a:xfrm>
            <a:off x="4648200" y="1001486"/>
            <a:ext cx="4038600" cy="48757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Slide Number Placeholder 5"/>
          <p:cNvSpPr>
            <a:spLocks noGrp="1"/>
          </p:cNvSpPr>
          <p:nvPr>
            <p:ph type="sldNum" sz="quarter" idx="10"/>
          </p:nvPr>
        </p:nvSpPr>
        <p:spPr/>
        <p:txBody>
          <a:bodyPr/>
          <a:lstStyle>
            <a:lvl1pPr>
              <a:defRPr/>
            </a:lvl1pPr>
          </a:lstStyle>
          <a:p>
            <a:fld id="{8FA87FBD-45C8-49E5-A53A-CAD73801B1A8}" type="slidenum">
              <a:rPr lang="it-IT"/>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Text Placeholder 2"/>
          <p:cNvSpPr>
            <a:spLocks noGrp="1"/>
          </p:cNvSpPr>
          <p:nvPr>
            <p:ph type="body" idx="1"/>
          </p:nvPr>
        </p:nvSpPr>
        <p:spPr>
          <a:xfrm>
            <a:off x="457200" y="1005345"/>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1645106"/>
            <a:ext cx="4040188" cy="4334779"/>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Text Placeholder 4"/>
          <p:cNvSpPr>
            <a:spLocks noGrp="1"/>
          </p:cNvSpPr>
          <p:nvPr>
            <p:ph type="body" sz="quarter" idx="3"/>
          </p:nvPr>
        </p:nvSpPr>
        <p:spPr>
          <a:xfrm>
            <a:off x="4645025" y="1005345"/>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1645106"/>
            <a:ext cx="4041775" cy="4334779"/>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7" name="Slide Number Placeholder 5"/>
          <p:cNvSpPr>
            <a:spLocks noGrp="1"/>
          </p:cNvSpPr>
          <p:nvPr>
            <p:ph type="sldNum" sz="quarter" idx="10"/>
          </p:nvPr>
        </p:nvSpPr>
        <p:spPr/>
        <p:txBody>
          <a:bodyPr/>
          <a:lstStyle>
            <a:lvl1pPr>
              <a:defRPr/>
            </a:lvl1pPr>
          </a:lstStyle>
          <a:p>
            <a:fld id="{27D32C19-00EF-4624-A93A-A5EDFA620549}" type="slidenum">
              <a:rPr lang="it-IT"/>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it-IT" dirty="0"/>
          </a:p>
        </p:txBody>
      </p:sp>
      <p:sp>
        <p:nvSpPr>
          <p:cNvPr id="3" name="Slide Number Placeholder 5"/>
          <p:cNvSpPr>
            <a:spLocks noGrp="1"/>
          </p:cNvSpPr>
          <p:nvPr>
            <p:ph type="sldNum" sz="quarter" idx="10"/>
          </p:nvPr>
        </p:nvSpPr>
        <p:spPr/>
        <p:txBody>
          <a:bodyPr/>
          <a:lstStyle>
            <a:lvl1pPr>
              <a:defRPr/>
            </a:lvl1pPr>
          </a:lstStyle>
          <a:p>
            <a:fld id="{EE91A07E-BC71-4715-A88F-739CF49C7573}" type="slidenum">
              <a:rPr lang="it-IT"/>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pic>
        <p:nvPicPr>
          <p:cNvPr id="3" name="16b4b625-9af6-45e6-bf13-d4287c5ef6c2" descr="972FC6F5-2456-4ADF-89B1-E2CB12CDF877"/>
          <p:cNvPicPr>
            <a:picLocks noChangeAspect="1" noChangeArrowheads="1"/>
          </p:cNvPicPr>
          <p:nvPr/>
        </p:nvPicPr>
        <p:blipFill>
          <a:blip r:embed="rId2" cstate="print"/>
          <a:srcRect/>
          <a:stretch>
            <a:fillRect/>
          </a:stretch>
        </p:blipFill>
        <p:spPr bwMode="auto">
          <a:xfrm>
            <a:off x="0" y="0"/>
            <a:ext cx="9144000" cy="6472238"/>
          </a:xfrm>
          <a:prstGeom prst="rect">
            <a:avLst/>
          </a:prstGeom>
          <a:noFill/>
          <a:ln w="9525">
            <a:noFill/>
            <a:miter lim="800000"/>
            <a:headEnd/>
            <a:tailEnd/>
          </a:ln>
        </p:spPr>
      </p:pic>
      <p:sp>
        <p:nvSpPr>
          <p:cNvPr id="6" name="Subtitle 2"/>
          <p:cNvSpPr>
            <a:spLocks noGrp="1"/>
          </p:cNvSpPr>
          <p:nvPr>
            <p:ph type="subTitle" idx="1"/>
          </p:nvPr>
        </p:nvSpPr>
        <p:spPr>
          <a:xfrm>
            <a:off x="683568" y="4869160"/>
            <a:ext cx="7776864" cy="769640"/>
          </a:xfrm>
        </p:spPr>
        <p:txBody>
          <a:bodyPr/>
          <a:lstStyle>
            <a:lvl1pPr marL="0" indent="0" algn="ctr">
              <a:buNone/>
              <a:defRPr>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Title Placeholder 1"/>
          <p:cNvSpPr txBox="1">
            <a:spLocks/>
          </p:cNvSpPr>
          <p:nvPr/>
        </p:nvSpPr>
        <p:spPr>
          <a:xfrm>
            <a:off x="1676400" y="222250"/>
            <a:ext cx="7010400" cy="539750"/>
          </a:xfrm>
          <a:prstGeom prst="rect">
            <a:avLst/>
          </a:prstGeom>
        </p:spPr>
        <p:txBody>
          <a:bodyPr anchor="ctr">
            <a:normAutofit/>
          </a:bodyPr>
          <a:lstStyle/>
          <a:p>
            <a:pPr algn="ctr"/>
            <a:r>
              <a:rPr lang="en-US" sz="2400" b="1">
                <a:solidFill>
                  <a:srgbClr val="FAA33A"/>
                </a:solidFill>
              </a:rPr>
              <a:t>Click to edit Master title style</a:t>
            </a:r>
            <a:endParaRPr lang="it-IT" sz="2400" b="1">
              <a:solidFill>
                <a:srgbClr val="FAA33A"/>
              </a:solidFill>
            </a:endParaRPr>
          </a:p>
        </p:txBody>
      </p:sp>
      <p:sp>
        <p:nvSpPr>
          <p:cNvPr id="2" name="Title 1"/>
          <p:cNvSpPr>
            <a:spLocks noGrp="1"/>
          </p:cNvSpPr>
          <p:nvPr>
            <p:ph type="title"/>
          </p:nvPr>
        </p:nvSpPr>
        <p:spPr>
          <a:xfrm>
            <a:off x="457200" y="1006376"/>
            <a:ext cx="3008313" cy="1018033"/>
          </a:xfrm>
        </p:spPr>
        <p:txBody>
          <a:bodyPr anchor="b"/>
          <a:lstStyle>
            <a:lvl1pPr algn="l">
              <a:defRPr sz="2000" b="1">
                <a:solidFill>
                  <a:srgbClr val="58595B"/>
                </a:solidFill>
              </a:defRPr>
            </a:lvl1pPr>
          </a:lstStyle>
          <a:p>
            <a:r>
              <a:rPr lang="it-IT" smtClean="0"/>
              <a:t>Fare clic per modificare lo stile del titolo</a:t>
            </a:r>
            <a:endParaRPr lang="it-IT" dirty="0"/>
          </a:p>
        </p:txBody>
      </p:sp>
      <p:sp>
        <p:nvSpPr>
          <p:cNvPr id="3" name="Content Placeholder 2"/>
          <p:cNvSpPr>
            <a:spLocks noGrp="1"/>
          </p:cNvSpPr>
          <p:nvPr>
            <p:ph idx="1"/>
          </p:nvPr>
        </p:nvSpPr>
        <p:spPr>
          <a:xfrm>
            <a:off x="3575050" y="1006376"/>
            <a:ext cx="5111750" cy="502431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Text Placeholder 3"/>
          <p:cNvSpPr>
            <a:spLocks noGrp="1"/>
          </p:cNvSpPr>
          <p:nvPr>
            <p:ph type="body" sz="half" idx="2"/>
          </p:nvPr>
        </p:nvSpPr>
        <p:spPr>
          <a:xfrm>
            <a:off x="457200" y="2086496"/>
            <a:ext cx="3008313" cy="39441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Slide Number Placeholder 6"/>
          <p:cNvSpPr>
            <a:spLocks noGrp="1"/>
          </p:cNvSpPr>
          <p:nvPr>
            <p:ph type="sldNum" sz="quarter" idx="10"/>
          </p:nvPr>
        </p:nvSpPr>
        <p:spPr/>
        <p:txBody>
          <a:bodyPr/>
          <a:lstStyle>
            <a:lvl1pPr>
              <a:defRPr/>
            </a:lvl1pPr>
          </a:lstStyle>
          <a:p>
            <a:fld id="{5E97AC83-34D3-412E-A707-ABB0440D5B62}" type="slidenum">
              <a:rPr lang="it-IT"/>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Title Placeholder 1"/>
          <p:cNvSpPr txBox="1">
            <a:spLocks/>
          </p:cNvSpPr>
          <p:nvPr/>
        </p:nvSpPr>
        <p:spPr>
          <a:xfrm>
            <a:off x="1676400" y="222250"/>
            <a:ext cx="7010400" cy="539750"/>
          </a:xfrm>
          <a:prstGeom prst="rect">
            <a:avLst/>
          </a:prstGeom>
        </p:spPr>
        <p:txBody>
          <a:bodyPr anchor="ctr">
            <a:normAutofit/>
          </a:bodyPr>
          <a:lstStyle/>
          <a:p>
            <a:pPr algn="ctr"/>
            <a:r>
              <a:rPr lang="en-US" sz="2400" b="1">
                <a:solidFill>
                  <a:srgbClr val="FAA33A"/>
                </a:solidFill>
              </a:rPr>
              <a:t>Click to edit Master title style</a:t>
            </a:r>
            <a:endParaRPr lang="it-IT" sz="2400" b="1">
              <a:solidFill>
                <a:srgbClr val="FAA33A"/>
              </a:solidFill>
            </a:endParaRPr>
          </a:p>
        </p:txBody>
      </p:sp>
      <p:sp>
        <p:nvSpPr>
          <p:cNvPr id="2" name="Title 1"/>
          <p:cNvSpPr>
            <a:spLocks noGrp="1"/>
          </p:cNvSpPr>
          <p:nvPr>
            <p:ph type="title"/>
          </p:nvPr>
        </p:nvSpPr>
        <p:spPr>
          <a:xfrm>
            <a:off x="1792288" y="4937720"/>
            <a:ext cx="5486400" cy="566738"/>
          </a:xfrm>
        </p:spPr>
        <p:txBody>
          <a:bodyPr anchor="b"/>
          <a:lstStyle>
            <a:lvl1pPr algn="l">
              <a:defRPr sz="2000" b="1">
                <a:solidFill>
                  <a:srgbClr val="58595B"/>
                </a:solidFill>
              </a:defRPr>
            </a:lvl1pPr>
          </a:lstStyle>
          <a:p>
            <a:r>
              <a:rPr lang="it-IT" smtClean="0"/>
              <a:t>Fare clic per modificare lo stile del titolo</a:t>
            </a:r>
            <a:endParaRPr lang="it-IT" dirty="0"/>
          </a:p>
        </p:txBody>
      </p:sp>
      <p:sp>
        <p:nvSpPr>
          <p:cNvPr id="3" name="Picture Placeholder 2"/>
          <p:cNvSpPr>
            <a:spLocks noGrp="1"/>
          </p:cNvSpPr>
          <p:nvPr>
            <p:ph type="pic" idx="1"/>
          </p:nvPr>
        </p:nvSpPr>
        <p:spPr>
          <a:xfrm>
            <a:off x="1792288" y="1095829"/>
            <a:ext cx="5486400" cy="377333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dirty="0"/>
          </a:p>
        </p:txBody>
      </p:sp>
      <p:sp>
        <p:nvSpPr>
          <p:cNvPr id="4" name="Text Placeholder 3"/>
          <p:cNvSpPr>
            <a:spLocks noGrp="1"/>
          </p:cNvSpPr>
          <p:nvPr>
            <p:ph type="body" sz="half" idx="2"/>
          </p:nvPr>
        </p:nvSpPr>
        <p:spPr>
          <a:xfrm>
            <a:off x="1792288" y="5504458"/>
            <a:ext cx="5486400" cy="516830"/>
          </a:xfrm>
        </p:spPr>
        <p:txBody>
          <a:bodyPr/>
          <a:lstStyle>
            <a:lvl1pPr marL="0" indent="0">
              <a:buNone/>
              <a:defRPr sz="1400">
                <a:solidFill>
                  <a:srgbClr val="58595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Slide Number Placeholder 6"/>
          <p:cNvSpPr>
            <a:spLocks noGrp="1"/>
          </p:cNvSpPr>
          <p:nvPr>
            <p:ph type="sldNum" sz="quarter" idx="10"/>
          </p:nvPr>
        </p:nvSpPr>
        <p:spPr/>
        <p:txBody>
          <a:bodyPr/>
          <a:lstStyle>
            <a:lvl1pPr>
              <a:defRPr/>
            </a:lvl1pPr>
          </a:lstStyle>
          <a:p>
            <a:fld id="{9762F4FB-B5D3-4C78-A638-EF54B7F186FB}" type="slidenum">
              <a:rPr lang="it-IT"/>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65850"/>
            <a:ext cx="9144000" cy="719138"/>
          </a:xfrm>
          <a:prstGeom prst="rect">
            <a:avLst/>
          </a:prstGeom>
          <a:solidFill>
            <a:srgbClr val="FAA3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solidFill>
                <a:srgbClr val="FFFFFF"/>
              </a:solidFill>
              <a:cs typeface="Arial" charset="0"/>
            </a:endParaRPr>
          </a:p>
        </p:txBody>
      </p:sp>
      <p:sp>
        <p:nvSpPr>
          <p:cNvPr id="1027" name="Title Placeholder 1"/>
          <p:cNvSpPr>
            <a:spLocks noGrp="1"/>
          </p:cNvSpPr>
          <p:nvPr>
            <p:ph type="title"/>
          </p:nvPr>
        </p:nvSpPr>
        <p:spPr bwMode="auto">
          <a:xfrm>
            <a:off x="1676400" y="222250"/>
            <a:ext cx="7010400" cy="539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8" name="Text Placeholder 2"/>
          <p:cNvSpPr>
            <a:spLocks noGrp="1"/>
          </p:cNvSpPr>
          <p:nvPr>
            <p:ph type="body" idx="1"/>
          </p:nvPr>
        </p:nvSpPr>
        <p:spPr bwMode="auto">
          <a:xfrm>
            <a:off x="457200" y="1001713"/>
            <a:ext cx="8229600" cy="4948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6" name="Slide Number Placeholder 5"/>
          <p:cNvSpPr>
            <a:spLocks noGrp="1"/>
          </p:cNvSpPr>
          <p:nvPr>
            <p:ph type="sldNum" sz="quarter" idx="4"/>
          </p:nvPr>
        </p:nvSpPr>
        <p:spPr>
          <a:xfrm>
            <a:off x="6553200" y="6381750"/>
            <a:ext cx="2133600" cy="404813"/>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AAACEEDF-9F57-4EAC-9EB3-DDD72FE989C5}" type="slidenum">
              <a:rPr lang="it-IT"/>
              <a:pPr/>
              <a:t>‹#›</a:t>
            </a:fld>
            <a:endParaRPr lang="it-IT"/>
          </a:p>
        </p:txBody>
      </p:sp>
      <p:pic>
        <p:nvPicPr>
          <p:cNvPr id="1030" name="Picture 7" descr="A_D.png"/>
          <p:cNvPicPr>
            <a:picLocks noChangeAspect="1"/>
          </p:cNvPicPr>
          <p:nvPr/>
        </p:nvPicPr>
        <p:blipFill>
          <a:blip r:embed="rId11" cstate="print"/>
          <a:srcRect/>
          <a:stretch>
            <a:fillRect/>
          </a:stretch>
        </p:blipFill>
        <p:spPr bwMode="auto">
          <a:xfrm>
            <a:off x="465138" y="230188"/>
            <a:ext cx="1030287" cy="539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0" r:id="rId1"/>
    <p:sldLayoutId id="2147483669" r:id="rId2"/>
    <p:sldLayoutId id="2147483671" r:id="rId3"/>
    <p:sldLayoutId id="2147483668" r:id="rId4"/>
    <p:sldLayoutId id="2147483667" r:id="rId5"/>
    <p:sldLayoutId id="2147483666" r:id="rId6"/>
    <p:sldLayoutId id="2147483672" r:id="rId7"/>
    <p:sldLayoutId id="2147483673" r:id="rId8"/>
    <p:sldLayoutId id="2147483674" r:id="rId9"/>
  </p:sldLayoutIdLst>
  <p:txStyles>
    <p:titleStyle>
      <a:lvl1pPr algn="ctr" rtl="0" eaLnBrk="1" fontAlgn="base" hangingPunct="1">
        <a:spcBef>
          <a:spcPct val="0"/>
        </a:spcBef>
        <a:spcAft>
          <a:spcPct val="0"/>
        </a:spcAft>
        <a:defRPr sz="2400" b="1" kern="1200">
          <a:solidFill>
            <a:srgbClr val="FAA33A"/>
          </a:solidFill>
          <a:latin typeface="Arial" pitchFamily="34" charset="0"/>
          <a:ea typeface="+mj-ea"/>
          <a:cs typeface="+mj-cs"/>
        </a:defRPr>
      </a:lvl1pPr>
      <a:lvl2pPr algn="ctr" rtl="0" eaLnBrk="1" fontAlgn="base" hangingPunct="1">
        <a:spcBef>
          <a:spcPct val="0"/>
        </a:spcBef>
        <a:spcAft>
          <a:spcPct val="0"/>
        </a:spcAft>
        <a:defRPr sz="2400" b="1">
          <a:solidFill>
            <a:srgbClr val="FAA33A"/>
          </a:solidFill>
          <a:latin typeface="Arial" charset="0"/>
        </a:defRPr>
      </a:lvl2pPr>
      <a:lvl3pPr algn="ctr" rtl="0" eaLnBrk="1" fontAlgn="base" hangingPunct="1">
        <a:spcBef>
          <a:spcPct val="0"/>
        </a:spcBef>
        <a:spcAft>
          <a:spcPct val="0"/>
        </a:spcAft>
        <a:defRPr sz="2400" b="1">
          <a:solidFill>
            <a:srgbClr val="FAA33A"/>
          </a:solidFill>
          <a:latin typeface="Arial" charset="0"/>
        </a:defRPr>
      </a:lvl3pPr>
      <a:lvl4pPr algn="ctr" rtl="0" eaLnBrk="1" fontAlgn="base" hangingPunct="1">
        <a:spcBef>
          <a:spcPct val="0"/>
        </a:spcBef>
        <a:spcAft>
          <a:spcPct val="0"/>
        </a:spcAft>
        <a:defRPr sz="2400" b="1">
          <a:solidFill>
            <a:srgbClr val="FAA33A"/>
          </a:solidFill>
          <a:latin typeface="Arial" charset="0"/>
        </a:defRPr>
      </a:lvl4pPr>
      <a:lvl5pPr algn="ctr" rtl="0" eaLnBrk="1" fontAlgn="base" hangingPunct="1">
        <a:spcBef>
          <a:spcPct val="0"/>
        </a:spcBef>
        <a:spcAft>
          <a:spcPct val="0"/>
        </a:spcAft>
        <a:defRPr sz="2400" b="1">
          <a:solidFill>
            <a:srgbClr val="FAA33A"/>
          </a:solidFill>
          <a:latin typeface="Arial" charset="0"/>
        </a:defRPr>
      </a:lvl5pPr>
      <a:lvl6pPr marL="457200" algn="ctr" rtl="0" eaLnBrk="1" fontAlgn="base" hangingPunct="1">
        <a:spcBef>
          <a:spcPct val="0"/>
        </a:spcBef>
        <a:spcAft>
          <a:spcPct val="0"/>
        </a:spcAft>
        <a:defRPr sz="2400" b="1">
          <a:solidFill>
            <a:srgbClr val="FAA33A"/>
          </a:solidFill>
          <a:latin typeface="Arial" charset="0"/>
        </a:defRPr>
      </a:lvl6pPr>
      <a:lvl7pPr marL="914400" algn="ctr" rtl="0" eaLnBrk="1" fontAlgn="base" hangingPunct="1">
        <a:spcBef>
          <a:spcPct val="0"/>
        </a:spcBef>
        <a:spcAft>
          <a:spcPct val="0"/>
        </a:spcAft>
        <a:defRPr sz="2400" b="1">
          <a:solidFill>
            <a:srgbClr val="FAA33A"/>
          </a:solidFill>
          <a:latin typeface="Arial" charset="0"/>
        </a:defRPr>
      </a:lvl7pPr>
      <a:lvl8pPr marL="1371600" algn="ctr" rtl="0" eaLnBrk="1" fontAlgn="base" hangingPunct="1">
        <a:spcBef>
          <a:spcPct val="0"/>
        </a:spcBef>
        <a:spcAft>
          <a:spcPct val="0"/>
        </a:spcAft>
        <a:defRPr sz="2400" b="1">
          <a:solidFill>
            <a:srgbClr val="FAA33A"/>
          </a:solidFill>
          <a:latin typeface="Arial" charset="0"/>
        </a:defRPr>
      </a:lvl8pPr>
      <a:lvl9pPr marL="1828800" algn="ctr" rtl="0" eaLnBrk="1" fontAlgn="base" hangingPunct="1">
        <a:spcBef>
          <a:spcPct val="0"/>
        </a:spcBef>
        <a:spcAft>
          <a:spcPct val="0"/>
        </a:spcAft>
        <a:defRPr sz="2400" b="1">
          <a:solidFill>
            <a:srgbClr val="FAA33A"/>
          </a:solidFill>
          <a:latin typeface="Arial" charset="0"/>
        </a:defRPr>
      </a:lvl9pPr>
    </p:titleStyle>
    <p:bodyStyle>
      <a:lvl1pPr marL="342900" indent="-342900" algn="l" rtl="0" eaLnBrk="1" fontAlgn="base" hangingPunct="1">
        <a:spcBef>
          <a:spcPct val="20000"/>
        </a:spcBef>
        <a:spcAft>
          <a:spcPct val="0"/>
        </a:spcAft>
        <a:buFont typeface="Arial" charset="0"/>
        <a:buChar char="•"/>
        <a:defRPr sz="2400" kern="1200">
          <a:solidFill>
            <a:srgbClr val="58595B"/>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58595B"/>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kern="1200">
          <a:solidFill>
            <a:srgbClr val="58595B"/>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58595B"/>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58595B"/>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Marginal_cos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thebigwave.it/quirks/asymmetr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Freebie_marketi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en.wikipedia.org/wiki/Cross_elasticity_of_demand"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781300"/>
            <a:ext cx="7772400" cy="2087563"/>
          </a:xfrm>
        </p:spPr>
        <p:txBody>
          <a:bodyPr/>
          <a:lstStyle/>
          <a:p>
            <a:pPr algn="ctr"/>
            <a:r>
              <a:rPr lang="en-US" sz="4000" dirty="0" smtClean="0"/>
              <a:t>THE ROLE OF Language service providers in A CHANGING INDUSTRY</a:t>
            </a:r>
            <a:endParaRPr lang="it-IT" cap="none" dirty="0" smtClean="0">
              <a:latin typeface="Arial" charset="0"/>
            </a:endParaRPr>
          </a:p>
        </p:txBody>
      </p:sp>
      <p:sp>
        <p:nvSpPr>
          <p:cNvPr id="11266" name="Text Placeholder 4"/>
          <p:cNvSpPr>
            <a:spLocks noGrp="1"/>
          </p:cNvSpPr>
          <p:nvPr>
            <p:ph type="body" idx="1"/>
          </p:nvPr>
        </p:nvSpPr>
        <p:spPr>
          <a:xfrm>
            <a:off x="722313" y="5229225"/>
            <a:ext cx="7772400" cy="1008063"/>
          </a:xfrm>
        </p:spPr>
        <p:txBody>
          <a:bodyPr/>
          <a:lstStyle/>
          <a:p>
            <a:r>
              <a:rPr lang="it-IT" dirty="0" smtClean="0">
                <a:latin typeface="Arial" charset="0"/>
              </a:rPr>
              <a:t>KITES – Helsinki, 30.11.2013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i-FI" dirty="0"/>
          </a:p>
        </p:txBody>
      </p:sp>
      <p:sp>
        <p:nvSpPr>
          <p:cNvPr id="3" name="Title 2"/>
          <p:cNvSpPr>
            <a:spLocks noGrp="1"/>
          </p:cNvSpPr>
          <p:nvPr>
            <p:ph type="title"/>
          </p:nvPr>
        </p:nvSpPr>
        <p:spPr/>
        <p:txBody>
          <a:bodyPr/>
          <a:lstStyle/>
          <a:p>
            <a:endParaRPr lang="fi-FI"/>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54961"/>
            <a:ext cx="7033964" cy="591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948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57200" y="1289517"/>
            <a:ext cx="8229600" cy="4947795"/>
          </a:xfrm>
        </p:spPr>
        <p:txBody>
          <a:bodyPr/>
          <a:lstStyle/>
          <a:p>
            <a:pPr marL="342900" lvl="1" indent="-342900">
              <a:buFont typeface="Arial" charset="0"/>
              <a:buChar char="•"/>
            </a:pPr>
            <a:r>
              <a:rPr lang="en-US" dirty="0" smtClean="0"/>
              <a:t>Commoditization</a:t>
            </a:r>
          </a:p>
          <a:p>
            <a:pPr marL="342900" lvl="1" indent="-342900">
              <a:buFont typeface="Arial" charset="0"/>
              <a:buChar char="•"/>
            </a:pPr>
            <a:endParaRPr lang="en-US" dirty="0" smtClean="0"/>
          </a:p>
          <a:p>
            <a:pPr marL="342900" lvl="1" indent="-342900">
              <a:buFont typeface="Arial" charset="0"/>
              <a:buChar char="•"/>
            </a:pPr>
            <a:r>
              <a:rPr lang="en-US" dirty="0" smtClean="0"/>
              <a:t>Price pressure</a:t>
            </a:r>
          </a:p>
          <a:p>
            <a:pPr marL="342900" lvl="1" indent="-342900">
              <a:buFont typeface="Arial" charset="0"/>
              <a:buChar char="•"/>
            </a:pPr>
            <a:endParaRPr lang="en-US" dirty="0"/>
          </a:p>
          <a:p>
            <a:pPr marL="342900" lvl="1" indent="-342900">
              <a:buFont typeface="Arial" charset="0"/>
              <a:buChar char="•"/>
            </a:pPr>
            <a:r>
              <a:rPr lang="en-US" dirty="0" smtClean="0"/>
              <a:t>Micro-translations</a:t>
            </a:r>
          </a:p>
          <a:p>
            <a:pPr marL="342900" lvl="1" indent="-342900">
              <a:buFont typeface="Arial" charset="0"/>
              <a:buChar char="•"/>
            </a:pPr>
            <a:endParaRPr lang="en-US" dirty="0" smtClean="0"/>
          </a:p>
          <a:p>
            <a:pPr marL="342900" lvl="1" indent="-342900">
              <a:buFont typeface="Arial" charset="0"/>
              <a:buChar char="•"/>
            </a:pPr>
            <a:r>
              <a:rPr lang="en-US" dirty="0" smtClean="0"/>
              <a:t>Machine translation</a:t>
            </a:r>
          </a:p>
        </p:txBody>
      </p:sp>
      <p:sp>
        <p:nvSpPr>
          <p:cNvPr id="3" name="Otsikko 2"/>
          <p:cNvSpPr>
            <a:spLocks noGrp="1"/>
          </p:cNvSpPr>
          <p:nvPr>
            <p:ph type="title"/>
          </p:nvPr>
        </p:nvSpPr>
        <p:spPr/>
        <p:txBody>
          <a:bodyPr/>
          <a:lstStyle/>
          <a:p>
            <a:r>
              <a:rPr lang="fi-FI" dirty="0" smtClean="0"/>
              <a:t>Major trends</a:t>
            </a:r>
            <a:endParaRPr lang="fi-FI" dirty="0"/>
          </a:p>
        </p:txBody>
      </p:sp>
    </p:spTree>
    <p:extLst>
      <p:ext uri="{BB962C8B-B14F-4D97-AF65-F5344CB8AC3E}">
        <p14:creationId xmlns:p14="http://schemas.microsoft.com/office/powerpoint/2010/main" val="153958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buFont typeface="Arial" charset="0"/>
              <a:buChar char="•"/>
            </a:pPr>
            <a:r>
              <a:rPr lang="en-US" b="1" dirty="0" smtClean="0"/>
              <a:t>Commoditization</a:t>
            </a:r>
            <a:r>
              <a:rPr lang="en-US" dirty="0" smtClean="0"/>
              <a:t>: </a:t>
            </a:r>
            <a:r>
              <a:rPr lang="en-US" dirty="0"/>
              <a:t>process by which goods that have economic value and are distinguishable in terms of attributes (uniqueness or brand) end up becoming simple commodities in the eyes of the market or consumers</a:t>
            </a:r>
          </a:p>
          <a:p>
            <a:endParaRPr lang="fi-FI" dirty="0" smtClean="0"/>
          </a:p>
          <a:p>
            <a:r>
              <a:rPr lang="en-US" sz="2000" dirty="0"/>
              <a:t>Merriam-Webster again defines a </a:t>
            </a:r>
            <a:r>
              <a:rPr lang="en-US" sz="2000" b="1" dirty="0"/>
              <a:t>commodity</a:t>
            </a:r>
            <a:r>
              <a:rPr lang="en-US" sz="2000" dirty="0"/>
              <a:t> as “a mass-produced unspecialized product.” Wikipedia specifies that “It is used to describe a class of goods for which there is demand, but which is supplied without qualitative differentiation across a market. A commodity has full or partial </a:t>
            </a:r>
            <a:r>
              <a:rPr lang="en-US" sz="2000" dirty="0" err="1" smtClean="0"/>
              <a:t>fungibility</a:t>
            </a:r>
            <a:r>
              <a:rPr lang="en-US" sz="2000" dirty="0" smtClean="0"/>
              <a:t>; that </a:t>
            </a:r>
            <a:r>
              <a:rPr lang="en-US" sz="2000" dirty="0"/>
              <a:t>is, the market treats its instances as equivalent or nearly so with no regard to who produced them.”</a:t>
            </a:r>
          </a:p>
          <a:p>
            <a:endParaRPr lang="fi-FI" dirty="0"/>
          </a:p>
        </p:txBody>
      </p:sp>
      <p:sp>
        <p:nvSpPr>
          <p:cNvPr id="3" name="Title 2"/>
          <p:cNvSpPr>
            <a:spLocks noGrp="1"/>
          </p:cNvSpPr>
          <p:nvPr>
            <p:ph type="title"/>
          </p:nvPr>
        </p:nvSpPr>
        <p:spPr/>
        <p:txBody>
          <a:bodyPr/>
          <a:lstStyle/>
          <a:p>
            <a:r>
              <a:rPr lang="fi-FI" dirty="0" smtClean="0"/>
              <a:t>Translation as a commodity - 1</a:t>
            </a:r>
            <a:endParaRPr lang="fi-FI" dirty="0"/>
          </a:p>
        </p:txBody>
      </p:sp>
    </p:spTree>
    <p:extLst>
      <p:ext uri="{BB962C8B-B14F-4D97-AF65-F5344CB8AC3E}">
        <p14:creationId xmlns:p14="http://schemas.microsoft.com/office/powerpoint/2010/main" val="2766441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Translation is the typical product or service of which the purchaser cannot foretell the </a:t>
            </a:r>
            <a:r>
              <a:rPr lang="en-US" dirty="0" smtClean="0"/>
              <a:t>quality</a:t>
            </a:r>
          </a:p>
          <a:p>
            <a:r>
              <a:rPr lang="en-US" dirty="0" smtClean="0"/>
              <a:t>Translation purchasers always see it as a COST</a:t>
            </a:r>
          </a:p>
          <a:p>
            <a:r>
              <a:rPr lang="en-US" dirty="0" smtClean="0"/>
              <a:t>Commodification </a:t>
            </a:r>
            <a:r>
              <a:rPr lang="en-US" dirty="0"/>
              <a:t>is a consequence on downward pricing pressures, which are caused by an undifferentiated offer, since when customers perceive no difference in products/services, they will make price a differentiator.</a:t>
            </a:r>
          </a:p>
          <a:p>
            <a:r>
              <a:rPr lang="en-US" dirty="0"/>
              <a:t>In </a:t>
            </a:r>
            <a:r>
              <a:rPr lang="en-US" dirty="0" smtClean="0"/>
              <a:t>competitive</a:t>
            </a:r>
            <a:r>
              <a:rPr lang="en-US" dirty="0"/>
              <a:t>, undifferentiated </a:t>
            </a:r>
            <a:r>
              <a:rPr lang="en-US" dirty="0" smtClean="0"/>
              <a:t>markets with little o none barrier-to-entry, </a:t>
            </a:r>
            <a:r>
              <a:rPr lang="en-US" dirty="0"/>
              <a:t>prices will generally be lowered by </a:t>
            </a:r>
            <a:r>
              <a:rPr lang="en-US" dirty="0" smtClean="0"/>
              <a:t>competitors </a:t>
            </a:r>
            <a:r>
              <a:rPr lang="en-US" dirty="0"/>
              <a:t>down to be just above the </a:t>
            </a:r>
            <a:r>
              <a:rPr lang="en-US" dirty="0">
                <a:hlinkClick r:id="rId3"/>
              </a:rPr>
              <a:t>marginal cost</a:t>
            </a:r>
            <a:r>
              <a:rPr lang="en-US" dirty="0"/>
              <a:t>. </a:t>
            </a:r>
            <a:endParaRPr lang="en-US" dirty="0" smtClean="0"/>
          </a:p>
          <a:p>
            <a:r>
              <a:rPr lang="en-US" dirty="0" smtClean="0"/>
              <a:t>Resellers </a:t>
            </a:r>
            <a:r>
              <a:rPr lang="en-US" dirty="0"/>
              <a:t>have no choice but to wipe out as many costs as they can to bring their price as close to zero as they can.</a:t>
            </a:r>
          </a:p>
          <a:p>
            <a:endParaRPr lang="en-US" dirty="0"/>
          </a:p>
          <a:p>
            <a:endParaRPr lang="fi-FI" dirty="0"/>
          </a:p>
        </p:txBody>
      </p:sp>
      <p:sp>
        <p:nvSpPr>
          <p:cNvPr id="3" name="Title 2"/>
          <p:cNvSpPr>
            <a:spLocks noGrp="1"/>
          </p:cNvSpPr>
          <p:nvPr>
            <p:ph type="title"/>
          </p:nvPr>
        </p:nvSpPr>
        <p:spPr/>
        <p:txBody>
          <a:bodyPr/>
          <a:lstStyle/>
          <a:p>
            <a:r>
              <a:rPr lang="fi-FI" dirty="0"/>
              <a:t>Translation as a commodity - </a:t>
            </a:r>
            <a:r>
              <a:rPr lang="fi-FI" dirty="0" smtClean="0"/>
              <a:t>2</a:t>
            </a:r>
            <a:endParaRPr lang="fi-FI" dirty="0"/>
          </a:p>
        </p:txBody>
      </p:sp>
    </p:spTree>
    <p:extLst>
      <p:ext uri="{BB962C8B-B14F-4D97-AF65-F5344CB8AC3E}">
        <p14:creationId xmlns:p14="http://schemas.microsoft.com/office/powerpoint/2010/main" val="1560523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836712"/>
            <a:ext cx="8229600" cy="4947795"/>
          </a:xfrm>
        </p:spPr>
        <p:txBody>
          <a:bodyPr/>
          <a:lstStyle/>
          <a:p>
            <a:r>
              <a:rPr lang="en-US" dirty="0"/>
              <a:t>In </a:t>
            </a:r>
            <a:r>
              <a:rPr lang="en-US" dirty="0" smtClean="0"/>
              <a:t>addition, </a:t>
            </a:r>
            <a:r>
              <a:rPr lang="en-US" dirty="0"/>
              <a:t>when the main product is bought and sold rather than produced, costs cannot be cut beyond the point where price gets as close to zero as it can get away with</a:t>
            </a:r>
            <a:r>
              <a:rPr lang="en-US" dirty="0" smtClean="0"/>
              <a:t>.</a:t>
            </a:r>
          </a:p>
          <a:p>
            <a:endParaRPr lang="en-US" dirty="0" smtClean="0"/>
          </a:p>
          <a:p>
            <a:r>
              <a:rPr lang="en-US" dirty="0" smtClean="0"/>
              <a:t>to </a:t>
            </a:r>
            <a:r>
              <a:rPr lang="en-US" dirty="0"/>
              <a:t>cut costs to survive </a:t>
            </a:r>
            <a:r>
              <a:rPr lang="en-US" dirty="0" smtClean="0"/>
              <a:t>when facing increasing price </a:t>
            </a:r>
            <a:r>
              <a:rPr lang="en-US" dirty="0"/>
              <a:t>competition, </a:t>
            </a:r>
            <a:r>
              <a:rPr lang="en-US" dirty="0" smtClean="0"/>
              <a:t>LSP have two choices:</a:t>
            </a:r>
          </a:p>
          <a:p>
            <a:pPr lvl="1"/>
            <a:r>
              <a:rPr lang="en-US" dirty="0" smtClean="0"/>
              <a:t>Increase productivity by streamlining processes</a:t>
            </a:r>
            <a:r>
              <a:rPr lang="en-US" dirty="0"/>
              <a:t>. </a:t>
            </a:r>
            <a:endParaRPr lang="en-US" dirty="0" smtClean="0"/>
          </a:p>
          <a:p>
            <a:pPr lvl="1"/>
            <a:r>
              <a:rPr lang="en-US" dirty="0" smtClean="0"/>
              <a:t>Take advantage of a market where </a:t>
            </a:r>
            <a:r>
              <a:rPr lang="en-US" dirty="0" smtClean="0">
                <a:hlinkClick r:id="rId2"/>
              </a:rPr>
              <a:t>information </a:t>
            </a:r>
            <a:r>
              <a:rPr lang="en-US" dirty="0">
                <a:hlinkClick r:id="rId2"/>
              </a:rPr>
              <a:t>asymmetry</a:t>
            </a:r>
            <a:r>
              <a:rPr lang="en-US" dirty="0"/>
              <a:t> </a:t>
            </a:r>
            <a:r>
              <a:rPr lang="en-US" dirty="0" smtClean="0"/>
              <a:t>is the rule rather than the exception </a:t>
            </a:r>
          </a:p>
          <a:p>
            <a:pPr lvl="1"/>
            <a:endParaRPr lang="en-US" dirty="0" smtClean="0"/>
          </a:p>
          <a:p>
            <a:r>
              <a:rPr lang="en-US" dirty="0" smtClean="0"/>
              <a:t>LSP’s are too often playing as middleman</a:t>
            </a:r>
          </a:p>
          <a:p>
            <a:pPr lvl="1"/>
            <a:r>
              <a:rPr lang="en-US" dirty="0" smtClean="0"/>
              <a:t>This becomes an industry </a:t>
            </a:r>
            <a:r>
              <a:rPr lang="en-US" dirty="0"/>
              <a:t>with near-to-zero marginal-cost products and services, thus inherently </a:t>
            </a:r>
            <a:r>
              <a:rPr lang="en-US" dirty="0" smtClean="0"/>
              <a:t>unstable</a:t>
            </a:r>
            <a:endParaRPr lang="en-US" dirty="0"/>
          </a:p>
          <a:p>
            <a:endParaRPr lang="fi-FI" dirty="0"/>
          </a:p>
        </p:txBody>
      </p:sp>
      <p:sp>
        <p:nvSpPr>
          <p:cNvPr id="3" name="Title 2"/>
          <p:cNvSpPr>
            <a:spLocks noGrp="1"/>
          </p:cNvSpPr>
          <p:nvPr>
            <p:ph type="title"/>
          </p:nvPr>
        </p:nvSpPr>
        <p:spPr/>
        <p:txBody>
          <a:bodyPr/>
          <a:lstStyle/>
          <a:p>
            <a:r>
              <a:rPr lang="fi-FI" dirty="0"/>
              <a:t>Translation as a commodity - </a:t>
            </a:r>
            <a:r>
              <a:rPr lang="fi-FI" dirty="0" smtClean="0"/>
              <a:t>3</a:t>
            </a:r>
            <a:endParaRPr lang="fi-FI" dirty="0"/>
          </a:p>
        </p:txBody>
      </p:sp>
    </p:spTree>
    <p:extLst>
      <p:ext uri="{BB962C8B-B14F-4D97-AF65-F5344CB8AC3E}">
        <p14:creationId xmlns:p14="http://schemas.microsoft.com/office/powerpoint/2010/main" val="1395597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Steep </a:t>
            </a:r>
            <a:r>
              <a:rPr lang="en-US" dirty="0"/>
              <a:t>decline in per-word rates since 2004 </a:t>
            </a:r>
            <a:endParaRPr lang="en-US" dirty="0" smtClean="0"/>
          </a:p>
          <a:p>
            <a:r>
              <a:rPr lang="en-US" dirty="0"/>
              <a:t>T</a:t>
            </a:r>
            <a:r>
              <a:rPr lang="en-US" dirty="0" smtClean="0"/>
              <a:t>his </a:t>
            </a:r>
            <a:r>
              <a:rPr lang="en-US" dirty="0"/>
              <a:t>drop </a:t>
            </a:r>
            <a:r>
              <a:rPr lang="en-US" dirty="0" smtClean="0"/>
              <a:t>is due to </a:t>
            </a:r>
            <a:r>
              <a:rPr lang="en-US" dirty="0"/>
              <a:t>a combination of external forces </a:t>
            </a:r>
            <a:endParaRPr lang="en-US" dirty="0" smtClean="0"/>
          </a:p>
          <a:p>
            <a:pPr lvl="1"/>
            <a:r>
              <a:rPr lang="en-US" dirty="0" smtClean="0"/>
              <a:t>the economy</a:t>
            </a:r>
          </a:p>
          <a:p>
            <a:pPr lvl="1"/>
            <a:r>
              <a:rPr lang="en-US" dirty="0" smtClean="0"/>
              <a:t>Immigration</a:t>
            </a:r>
          </a:p>
          <a:p>
            <a:pPr lvl="1"/>
            <a:r>
              <a:rPr lang="en-US" dirty="0" smtClean="0"/>
              <a:t>workforce globalization</a:t>
            </a:r>
          </a:p>
          <a:p>
            <a:pPr lvl="1"/>
            <a:r>
              <a:rPr lang="en-US" dirty="0" smtClean="0"/>
              <a:t>professional purchasing</a:t>
            </a:r>
            <a:endParaRPr lang="en-US" dirty="0"/>
          </a:p>
          <a:p>
            <a:r>
              <a:rPr lang="en-US" dirty="0"/>
              <a:t>as well as intrinsic industry </a:t>
            </a:r>
            <a:r>
              <a:rPr lang="en-US" dirty="0" smtClean="0"/>
              <a:t>factors</a:t>
            </a:r>
          </a:p>
          <a:p>
            <a:pPr lvl="1"/>
            <a:r>
              <a:rPr lang="en-US" dirty="0" smtClean="0"/>
              <a:t>increased </a:t>
            </a:r>
            <a:r>
              <a:rPr lang="en-US" dirty="0"/>
              <a:t>translation </a:t>
            </a:r>
            <a:r>
              <a:rPr lang="en-US" dirty="0" smtClean="0"/>
              <a:t>automation</a:t>
            </a:r>
          </a:p>
          <a:p>
            <a:pPr lvl="1"/>
            <a:r>
              <a:rPr lang="en-US" dirty="0" smtClean="0"/>
              <a:t>the </a:t>
            </a:r>
            <a:r>
              <a:rPr lang="en-US" dirty="0"/>
              <a:t>acceptance of lower quality </a:t>
            </a:r>
            <a:r>
              <a:rPr lang="en-US" dirty="0" smtClean="0"/>
              <a:t>levels</a:t>
            </a:r>
          </a:p>
          <a:p>
            <a:pPr lvl="1"/>
            <a:r>
              <a:rPr lang="en-US" dirty="0" smtClean="0"/>
              <a:t>the </a:t>
            </a:r>
            <a:r>
              <a:rPr lang="en-US" dirty="0"/>
              <a:t>elimination of process </a:t>
            </a:r>
            <a:r>
              <a:rPr lang="en-US" dirty="0" smtClean="0"/>
              <a:t>steps</a:t>
            </a:r>
          </a:p>
          <a:p>
            <a:pPr lvl="1"/>
            <a:r>
              <a:rPr lang="en-US" dirty="0" smtClean="0"/>
              <a:t>self-commoditization</a:t>
            </a:r>
            <a:endParaRPr lang="en-US" dirty="0"/>
          </a:p>
          <a:p>
            <a:endParaRPr lang="fi-FI" dirty="0"/>
          </a:p>
        </p:txBody>
      </p:sp>
      <p:sp>
        <p:nvSpPr>
          <p:cNvPr id="3" name="Title 2"/>
          <p:cNvSpPr>
            <a:spLocks noGrp="1"/>
          </p:cNvSpPr>
          <p:nvPr>
            <p:ph type="title"/>
          </p:nvPr>
        </p:nvSpPr>
        <p:spPr/>
        <p:txBody>
          <a:bodyPr>
            <a:normAutofit/>
          </a:bodyPr>
          <a:lstStyle/>
          <a:p>
            <a:r>
              <a:rPr lang="en-US" dirty="0"/>
              <a:t>Price pressure depresses </a:t>
            </a:r>
            <a:r>
              <a:rPr lang="en-US" dirty="0" smtClean="0"/>
              <a:t>earnings</a:t>
            </a:r>
            <a:endParaRPr lang="fi-FI" dirty="0"/>
          </a:p>
        </p:txBody>
      </p:sp>
    </p:spTree>
    <p:extLst>
      <p:ext uri="{BB962C8B-B14F-4D97-AF65-F5344CB8AC3E}">
        <p14:creationId xmlns:p14="http://schemas.microsoft.com/office/powerpoint/2010/main" val="3272195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692696"/>
            <a:ext cx="8229600" cy="4947795"/>
          </a:xfrm>
        </p:spPr>
        <p:txBody>
          <a:bodyPr/>
          <a:lstStyle/>
          <a:p>
            <a:pPr marL="0" indent="0">
              <a:buNone/>
            </a:pPr>
            <a:r>
              <a:rPr lang="it-IT" dirty="0" smtClean="0"/>
              <a:t>Customers </a:t>
            </a:r>
            <a:r>
              <a:rPr lang="it-IT" dirty="0"/>
              <a:t>perceive  </a:t>
            </a:r>
            <a:r>
              <a:rPr lang="it-IT" dirty="0" smtClean="0"/>
              <a:t>jobs </a:t>
            </a:r>
            <a:r>
              <a:rPr lang="it-IT" dirty="0"/>
              <a:t>they send </a:t>
            </a:r>
            <a:r>
              <a:rPr lang="it-IT" dirty="0" smtClean="0"/>
              <a:t>LSPs </a:t>
            </a:r>
            <a:r>
              <a:rPr lang="it-IT" dirty="0"/>
              <a:t>as a continuous engagement that doesn’t really fit the </a:t>
            </a:r>
            <a:r>
              <a:rPr lang="it-IT" dirty="0" smtClean="0"/>
              <a:t>classical model, </a:t>
            </a:r>
            <a:r>
              <a:rPr lang="it-IT" dirty="0"/>
              <a:t>where each assignment is a separate entity. </a:t>
            </a:r>
            <a:r>
              <a:rPr lang="it-IT" dirty="0" smtClean="0"/>
              <a:t> All tasks relate </a:t>
            </a:r>
            <a:r>
              <a:rPr lang="it-IT" dirty="0"/>
              <a:t>to a long term program, which – in turn – should be scalable to each single </a:t>
            </a:r>
            <a:r>
              <a:rPr lang="it-IT" dirty="0" smtClean="0"/>
              <a:t>professional</a:t>
            </a:r>
          </a:p>
          <a:p>
            <a:pPr marL="0" indent="0">
              <a:buNone/>
            </a:pPr>
            <a:endParaRPr lang="fi-FI" dirty="0" smtClean="0"/>
          </a:p>
          <a:p>
            <a:r>
              <a:rPr lang="fi-FI" dirty="0" smtClean="0"/>
              <a:t>Project size is getting smaller</a:t>
            </a:r>
          </a:p>
          <a:p>
            <a:endParaRPr lang="fi-FI" dirty="0" smtClean="0"/>
          </a:p>
          <a:p>
            <a:r>
              <a:rPr lang="fi-FI" dirty="0" smtClean="0"/>
              <a:t>TOT are shortening</a:t>
            </a:r>
          </a:p>
          <a:p>
            <a:endParaRPr lang="fi-FI" dirty="0" smtClean="0"/>
          </a:p>
          <a:p>
            <a:r>
              <a:rPr lang="fi-FI" dirty="0" smtClean="0"/>
              <a:t>Heads-up almost to zero</a:t>
            </a:r>
          </a:p>
          <a:p>
            <a:endParaRPr lang="fi-FI" dirty="0" smtClean="0"/>
          </a:p>
          <a:p>
            <a:r>
              <a:rPr lang="fi-FI" dirty="0" smtClean="0"/>
              <a:t>No minimum prices </a:t>
            </a:r>
          </a:p>
          <a:p>
            <a:endParaRPr lang="fi-FI" dirty="0" smtClean="0"/>
          </a:p>
          <a:p>
            <a:pPr marL="0" indent="0">
              <a:buNone/>
            </a:pPr>
            <a:endParaRPr lang="fi-FI" dirty="0"/>
          </a:p>
          <a:p>
            <a:endParaRPr lang="fi-FI" dirty="0" smtClean="0"/>
          </a:p>
          <a:p>
            <a:endParaRPr lang="fi-FI" dirty="0"/>
          </a:p>
        </p:txBody>
      </p:sp>
      <p:sp>
        <p:nvSpPr>
          <p:cNvPr id="3" name="Title 2"/>
          <p:cNvSpPr>
            <a:spLocks noGrp="1"/>
          </p:cNvSpPr>
          <p:nvPr>
            <p:ph type="title"/>
          </p:nvPr>
        </p:nvSpPr>
        <p:spPr/>
        <p:txBody>
          <a:bodyPr/>
          <a:lstStyle/>
          <a:p>
            <a:r>
              <a:rPr lang="fi-FI" dirty="0" smtClean="0"/>
              <a:t>Microtranslations</a:t>
            </a:r>
            <a:endParaRPr lang="fi-FI" dirty="0"/>
          </a:p>
        </p:txBody>
      </p:sp>
    </p:spTree>
    <p:extLst>
      <p:ext uri="{BB962C8B-B14F-4D97-AF65-F5344CB8AC3E}">
        <p14:creationId xmlns:p14="http://schemas.microsoft.com/office/powerpoint/2010/main" val="1314564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i-FI" dirty="0" smtClean="0"/>
              <a:t>It is not about quality, rather about quantity</a:t>
            </a:r>
          </a:p>
          <a:p>
            <a:pPr lvl="1"/>
            <a:r>
              <a:rPr lang="fi-FI" dirty="0" smtClean="0"/>
              <a:t>BIG DATA Paradox</a:t>
            </a:r>
          </a:p>
          <a:p>
            <a:pPr lvl="2"/>
            <a:r>
              <a:rPr lang="fi-FI" dirty="0" smtClean="0"/>
              <a:t>A big company produces 20 Terabyte of data per day</a:t>
            </a:r>
          </a:p>
          <a:p>
            <a:pPr lvl="2"/>
            <a:r>
              <a:rPr lang="fi-FI" dirty="0" smtClean="0"/>
              <a:t>An average transaltor produces 17.5 kilobytes of text per day</a:t>
            </a:r>
          </a:p>
          <a:p>
            <a:pPr lvl="2"/>
            <a:r>
              <a:rPr lang="fi-FI" dirty="0" smtClean="0"/>
              <a:t>80% of the world’s content is unstructured</a:t>
            </a:r>
          </a:p>
          <a:p>
            <a:pPr marL="914400" lvl="2" indent="0">
              <a:buNone/>
            </a:pPr>
            <a:endParaRPr lang="fi-FI" dirty="0" smtClean="0"/>
          </a:p>
          <a:p>
            <a:r>
              <a:rPr lang="fi-FI" dirty="0" smtClean="0"/>
              <a:t>No more empty segments</a:t>
            </a:r>
          </a:p>
          <a:p>
            <a:r>
              <a:rPr lang="fi-FI" dirty="0" smtClean="0"/>
              <a:t>Effort measurability, Productivity, Quality and Pricing</a:t>
            </a:r>
          </a:p>
          <a:p>
            <a:r>
              <a:rPr lang="fi-FI" dirty="0" smtClean="0"/>
              <a:t>Post-Editing resources</a:t>
            </a:r>
          </a:p>
          <a:p>
            <a:r>
              <a:rPr lang="fi-FI" dirty="0" smtClean="0"/>
              <a:t>”If you are not going to offer MTEP, your competitors will”</a:t>
            </a:r>
          </a:p>
          <a:p>
            <a:endParaRPr lang="fi-FI" dirty="0"/>
          </a:p>
        </p:txBody>
      </p:sp>
      <p:sp>
        <p:nvSpPr>
          <p:cNvPr id="3" name="Title 2"/>
          <p:cNvSpPr>
            <a:spLocks noGrp="1"/>
          </p:cNvSpPr>
          <p:nvPr>
            <p:ph type="title"/>
          </p:nvPr>
        </p:nvSpPr>
        <p:spPr/>
        <p:txBody>
          <a:bodyPr/>
          <a:lstStyle/>
          <a:p>
            <a:r>
              <a:rPr lang="fi-FI" dirty="0" smtClean="0"/>
              <a:t>Machine Transaltion</a:t>
            </a:r>
            <a:endParaRPr lang="fi-FI" dirty="0"/>
          </a:p>
        </p:txBody>
      </p:sp>
    </p:spTree>
    <p:extLst>
      <p:ext uri="{BB962C8B-B14F-4D97-AF65-F5344CB8AC3E}">
        <p14:creationId xmlns:p14="http://schemas.microsoft.com/office/powerpoint/2010/main" val="3849452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It is </a:t>
            </a:r>
            <a:r>
              <a:rPr lang="en-US" dirty="0"/>
              <a:t>an innovation that helps create a new market and </a:t>
            </a:r>
            <a:endParaRPr lang="en-US" dirty="0" smtClean="0"/>
          </a:p>
          <a:p>
            <a:pPr marL="0" indent="0">
              <a:buNone/>
            </a:pPr>
            <a:r>
              <a:rPr lang="en-US" dirty="0" smtClean="0"/>
              <a:t>value network</a:t>
            </a:r>
            <a:r>
              <a:rPr lang="en-US" dirty="0"/>
              <a:t>, and </a:t>
            </a:r>
            <a:endParaRPr lang="en-US" dirty="0" smtClean="0"/>
          </a:p>
          <a:p>
            <a:pPr marL="0" indent="0">
              <a:buNone/>
            </a:pPr>
            <a:r>
              <a:rPr lang="en-US" dirty="0" smtClean="0"/>
              <a:t>eventually goes </a:t>
            </a:r>
            <a:r>
              <a:rPr lang="en-US" dirty="0"/>
              <a:t>on </a:t>
            </a:r>
            <a:endParaRPr lang="en-US" dirty="0" smtClean="0"/>
          </a:p>
          <a:p>
            <a:pPr marL="0" indent="0">
              <a:buNone/>
            </a:pPr>
            <a:r>
              <a:rPr lang="en-US" dirty="0" smtClean="0"/>
              <a:t>to </a:t>
            </a:r>
            <a:r>
              <a:rPr lang="en-US" dirty="0"/>
              <a:t>disrupt an existing market and value </a:t>
            </a:r>
            <a:endParaRPr lang="en-US" dirty="0" smtClean="0"/>
          </a:p>
          <a:p>
            <a:pPr marL="0" indent="0">
              <a:buNone/>
            </a:pPr>
            <a:r>
              <a:rPr lang="en-US" dirty="0" smtClean="0"/>
              <a:t>network, displacing </a:t>
            </a:r>
          </a:p>
          <a:p>
            <a:pPr marL="0" indent="0">
              <a:buNone/>
            </a:pPr>
            <a:r>
              <a:rPr lang="en-US" dirty="0" smtClean="0"/>
              <a:t>an </a:t>
            </a:r>
            <a:r>
              <a:rPr lang="en-US" dirty="0"/>
              <a:t>earlier </a:t>
            </a:r>
            <a:endParaRPr lang="en-US" dirty="0" smtClean="0"/>
          </a:p>
          <a:p>
            <a:pPr marL="0" indent="0">
              <a:buNone/>
            </a:pPr>
            <a:r>
              <a:rPr lang="en-US" dirty="0" smtClean="0"/>
              <a:t>technology.</a:t>
            </a:r>
          </a:p>
          <a:p>
            <a:pPr marL="0" indent="0">
              <a:buNone/>
            </a:pPr>
            <a:endParaRPr lang="en-US" dirty="0" smtClean="0"/>
          </a:p>
          <a:p>
            <a:pPr marL="0" indent="0">
              <a:buNone/>
            </a:pPr>
            <a:r>
              <a:rPr lang="en-US" sz="1400" i="1" dirty="0" smtClean="0"/>
              <a:t>- </a:t>
            </a:r>
            <a:r>
              <a:rPr lang="fi-FI" sz="1400" i="1" dirty="0"/>
              <a:t>Clayton M. Christensen</a:t>
            </a:r>
          </a:p>
        </p:txBody>
      </p:sp>
      <p:sp>
        <p:nvSpPr>
          <p:cNvPr id="3" name="Title 2"/>
          <p:cNvSpPr>
            <a:spLocks noGrp="1"/>
          </p:cNvSpPr>
          <p:nvPr>
            <p:ph type="title"/>
          </p:nvPr>
        </p:nvSpPr>
        <p:spPr/>
        <p:txBody>
          <a:bodyPr/>
          <a:lstStyle/>
          <a:p>
            <a:r>
              <a:rPr lang="en-US" dirty="0" smtClean="0"/>
              <a:t>Disruptive innovation / technology</a:t>
            </a:r>
            <a:endParaRPr lang="fi-FI"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309" y="1772816"/>
            <a:ext cx="5798691" cy="44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701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57200" y="1289517"/>
            <a:ext cx="8229600" cy="4947795"/>
          </a:xfrm>
        </p:spPr>
        <p:txBody>
          <a:bodyPr/>
          <a:lstStyle/>
          <a:p>
            <a:pPr marL="342900" lvl="1" indent="-342900">
              <a:buFont typeface="Arial" charset="0"/>
              <a:buChar char="•"/>
            </a:pPr>
            <a:endParaRPr lang="en-US" dirty="0" smtClean="0"/>
          </a:p>
        </p:txBody>
      </p:sp>
      <p:sp>
        <p:nvSpPr>
          <p:cNvPr id="3" name="Otsikko 2"/>
          <p:cNvSpPr>
            <a:spLocks noGrp="1"/>
          </p:cNvSpPr>
          <p:nvPr>
            <p:ph type="title"/>
          </p:nvPr>
        </p:nvSpPr>
        <p:spPr/>
        <p:txBody>
          <a:bodyPr/>
          <a:lstStyle/>
          <a:p>
            <a:r>
              <a:rPr lang="fi-FI" dirty="0" smtClean="0"/>
              <a:t>The future is here</a:t>
            </a:r>
            <a:endParaRPr lang="fi-FI"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26847"/>
            <a:ext cx="8316416" cy="5354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89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1676400" y="222250"/>
            <a:ext cx="7010400" cy="539750"/>
          </a:xfrm>
        </p:spPr>
        <p:txBody>
          <a:bodyPr/>
          <a:lstStyle/>
          <a:p>
            <a:r>
              <a:rPr lang="it-IT" dirty="0" smtClean="0">
                <a:latin typeface="Arial" charset="0"/>
              </a:rPr>
              <a:t>The Arancho </a:t>
            </a:r>
            <a:r>
              <a:rPr lang="it-IT" dirty="0" err="1" smtClean="0">
                <a:latin typeface="Arial" charset="0"/>
              </a:rPr>
              <a:t>Doc</a:t>
            </a:r>
            <a:r>
              <a:rPr lang="it-IT" dirty="0" smtClean="0">
                <a:latin typeface="Arial" charset="0"/>
              </a:rPr>
              <a:t> Group</a:t>
            </a:r>
          </a:p>
        </p:txBody>
      </p:sp>
      <p:pic>
        <p:nvPicPr>
          <p:cNvPr id="19" name="Immagine 4" descr="mappa.tif"/>
          <p:cNvPicPr>
            <a:picLocks noChangeAspect="1"/>
          </p:cNvPicPr>
          <p:nvPr/>
        </p:nvPicPr>
        <p:blipFill>
          <a:blip r:embed="rId2" cstate="print"/>
          <a:srcRect/>
          <a:stretch>
            <a:fillRect/>
          </a:stretch>
        </p:blipFill>
        <p:spPr bwMode="auto">
          <a:xfrm>
            <a:off x="2051050" y="1844898"/>
            <a:ext cx="4784725" cy="3367088"/>
          </a:xfrm>
          <a:prstGeom prst="rect">
            <a:avLst/>
          </a:prstGeom>
          <a:noFill/>
          <a:ln w="9525">
            <a:noFill/>
            <a:miter lim="800000"/>
            <a:headEnd/>
            <a:tailEnd/>
          </a:ln>
        </p:spPr>
      </p:pic>
      <p:sp>
        <p:nvSpPr>
          <p:cNvPr id="20" name="Rettangolo arrotondato 19"/>
          <p:cNvSpPr/>
          <p:nvPr/>
        </p:nvSpPr>
        <p:spPr>
          <a:xfrm>
            <a:off x="3635896" y="5013523"/>
            <a:ext cx="3240360" cy="1079773"/>
          </a:xfrm>
          <a:prstGeom prst="round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chemeClr val="bg1">
                  <a:lumMod val="75000"/>
                </a:schemeClr>
              </a:solidFill>
            </a:endParaRPr>
          </a:p>
        </p:txBody>
      </p:sp>
      <p:sp>
        <p:nvSpPr>
          <p:cNvPr id="21" name="Content Placeholder 6"/>
          <p:cNvSpPr>
            <a:spLocks noGrp="1"/>
          </p:cNvSpPr>
          <p:nvPr>
            <p:ph idx="1"/>
          </p:nvPr>
        </p:nvSpPr>
        <p:spPr>
          <a:xfrm>
            <a:off x="3635896" y="5157936"/>
            <a:ext cx="3240360" cy="1295400"/>
          </a:xfrm>
        </p:spPr>
        <p:txBody>
          <a:bodyPr/>
          <a:lstStyle/>
          <a:p>
            <a:pPr marL="0" indent="0" algn="ctr" eaLnBrk="1" hangingPunct="1">
              <a:spcBef>
                <a:spcPts val="1200"/>
              </a:spcBef>
              <a:buFont typeface="Arial" charset="0"/>
              <a:buNone/>
              <a:defRPr/>
            </a:pPr>
            <a:r>
              <a:rPr lang="en-US" sz="1600" b="1" dirty="0" smtClean="0">
                <a:latin typeface="Arial" charset="0"/>
              </a:rPr>
              <a:t>EN 15038 certification </a:t>
            </a:r>
            <a:r>
              <a:rPr lang="en-US" sz="1600" dirty="0" smtClean="0">
                <a:latin typeface="Arial" charset="0"/>
              </a:rPr>
              <a:t>in Italy, Spain and Finland. SAP certified for Italy and Finland</a:t>
            </a:r>
          </a:p>
          <a:p>
            <a:pPr algn="ctr" eaLnBrk="1" hangingPunct="1">
              <a:spcBef>
                <a:spcPts val="1200"/>
              </a:spcBef>
              <a:defRPr/>
            </a:pPr>
            <a:endParaRPr lang="en-US" sz="1800" dirty="0" smtClean="0">
              <a:latin typeface="Arial" charset="0"/>
            </a:endParaRPr>
          </a:p>
          <a:p>
            <a:pPr algn="ctr" eaLnBrk="1" hangingPunct="1">
              <a:spcBef>
                <a:spcPts val="1200"/>
              </a:spcBef>
              <a:defRPr/>
            </a:pPr>
            <a:endParaRPr lang="it-IT" sz="2000" dirty="0" smtClean="0">
              <a:latin typeface="Arial" charset="0"/>
            </a:endParaRPr>
          </a:p>
        </p:txBody>
      </p:sp>
      <p:sp>
        <p:nvSpPr>
          <p:cNvPr id="22" name="Rettangolo arrotondato 21"/>
          <p:cNvSpPr/>
          <p:nvPr/>
        </p:nvSpPr>
        <p:spPr>
          <a:xfrm>
            <a:off x="251521" y="5013523"/>
            <a:ext cx="2448272" cy="864096"/>
          </a:xfrm>
          <a:prstGeom prst="round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chemeClr val="bg1">
                  <a:lumMod val="75000"/>
                </a:schemeClr>
              </a:solidFill>
            </a:endParaRPr>
          </a:p>
        </p:txBody>
      </p:sp>
      <p:sp>
        <p:nvSpPr>
          <p:cNvPr id="23" name="Rettangolo arrotondato 22"/>
          <p:cNvSpPr/>
          <p:nvPr/>
        </p:nvSpPr>
        <p:spPr>
          <a:xfrm>
            <a:off x="179388" y="3068862"/>
            <a:ext cx="2808287" cy="936550"/>
          </a:xfrm>
          <a:prstGeom prst="round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chemeClr val="bg1">
                  <a:lumMod val="75000"/>
                </a:schemeClr>
              </a:solidFill>
            </a:endParaRPr>
          </a:p>
        </p:txBody>
      </p:sp>
      <p:sp>
        <p:nvSpPr>
          <p:cNvPr id="24" name="Rettangolo arrotondato 23"/>
          <p:cNvSpPr/>
          <p:nvPr/>
        </p:nvSpPr>
        <p:spPr>
          <a:xfrm>
            <a:off x="5400832" y="2349227"/>
            <a:ext cx="3168476" cy="648146"/>
          </a:xfrm>
          <a:prstGeom prst="round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chemeClr val="bg1">
                  <a:lumMod val="75000"/>
                </a:schemeClr>
              </a:solidFill>
            </a:endParaRPr>
          </a:p>
        </p:txBody>
      </p:sp>
      <p:sp>
        <p:nvSpPr>
          <p:cNvPr id="25" name="Rettangolo arrotondato 24"/>
          <p:cNvSpPr/>
          <p:nvPr/>
        </p:nvSpPr>
        <p:spPr>
          <a:xfrm>
            <a:off x="6624993" y="3861395"/>
            <a:ext cx="1944315" cy="1008037"/>
          </a:xfrm>
          <a:prstGeom prst="round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chemeClr val="bg1">
                  <a:lumMod val="75000"/>
                </a:schemeClr>
              </a:solidFill>
            </a:endParaRPr>
          </a:p>
        </p:txBody>
      </p:sp>
      <p:grpSp>
        <p:nvGrpSpPr>
          <p:cNvPr id="26" name="Gruppo 25"/>
          <p:cNvGrpSpPr/>
          <p:nvPr/>
        </p:nvGrpSpPr>
        <p:grpSpPr>
          <a:xfrm>
            <a:off x="179388" y="1052736"/>
            <a:ext cx="3708400" cy="1440507"/>
            <a:chOff x="179388" y="1268413"/>
            <a:chExt cx="3708400" cy="1440507"/>
          </a:xfrm>
        </p:grpSpPr>
        <p:sp>
          <p:nvSpPr>
            <p:cNvPr id="27" name="Rettangolo arrotondato 26"/>
            <p:cNvSpPr/>
            <p:nvPr/>
          </p:nvSpPr>
          <p:spPr>
            <a:xfrm>
              <a:off x="179388" y="1268413"/>
              <a:ext cx="3671887" cy="1440507"/>
            </a:xfrm>
            <a:prstGeom prst="round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chemeClr val="bg1">
                    <a:lumMod val="75000"/>
                  </a:schemeClr>
                </a:solidFill>
              </a:endParaRPr>
            </a:p>
          </p:txBody>
        </p:sp>
        <p:sp>
          <p:nvSpPr>
            <p:cNvPr id="28" name="CasellaDiTesto 27"/>
            <p:cNvSpPr txBox="1"/>
            <p:nvPr/>
          </p:nvSpPr>
          <p:spPr>
            <a:xfrm>
              <a:off x="250825" y="1385888"/>
              <a:ext cx="3636963" cy="1322387"/>
            </a:xfrm>
            <a:prstGeom prst="rect">
              <a:avLst/>
            </a:prstGeom>
            <a:noFill/>
          </p:spPr>
          <p:txBody>
            <a:bodyPr>
              <a:spAutoFit/>
            </a:bodyPr>
            <a:lstStyle/>
            <a:p>
              <a:pPr algn="ctr">
                <a:spcBef>
                  <a:spcPts val="1200"/>
                </a:spcBef>
                <a:defRPr/>
              </a:pPr>
              <a:r>
                <a:rPr lang="en-US" sz="1600" dirty="0">
                  <a:solidFill>
                    <a:schemeClr val="tx1">
                      <a:lumMod val="65000"/>
                      <a:lumOff val="35000"/>
                    </a:schemeClr>
                  </a:solidFill>
                </a:rPr>
                <a:t>Founded in 2011, the </a:t>
              </a:r>
              <a:r>
                <a:rPr lang="en-US" sz="1600" b="1" dirty="0">
                  <a:solidFill>
                    <a:schemeClr val="tx1">
                      <a:lumMod val="65000"/>
                      <a:lumOff val="35000"/>
                    </a:schemeClr>
                  </a:solidFill>
                </a:rPr>
                <a:t>Arancho Doc Group </a:t>
              </a:r>
              <a:r>
                <a:rPr lang="en-US" sz="1600" dirty="0">
                  <a:solidFill>
                    <a:schemeClr val="tx1">
                      <a:lumMod val="65000"/>
                      <a:lumOff val="35000"/>
                    </a:schemeClr>
                  </a:solidFill>
                </a:rPr>
                <a:t>is the result of a </a:t>
              </a:r>
              <a:r>
                <a:rPr lang="en-US" sz="1600" b="1" dirty="0">
                  <a:solidFill>
                    <a:schemeClr val="tx1">
                      <a:lumMod val="65000"/>
                      <a:lumOff val="35000"/>
                    </a:schemeClr>
                  </a:solidFill>
                </a:rPr>
                <a:t>merger </a:t>
              </a:r>
              <a:r>
                <a:rPr lang="en-US" sz="1600" dirty="0">
                  <a:solidFill>
                    <a:schemeClr val="tx1">
                      <a:lumMod val="65000"/>
                      <a:lumOff val="35000"/>
                    </a:schemeClr>
                  </a:solidFill>
                </a:rPr>
                <a:t>between two companies (</a:t>
              </a:r>
              <a:r>
                <a:rPr lang="en-US" sz="1600" dirty="0" err="1">
                  <a:solidFill>
                    <a:schemeClr val="tx1">
                      <a:lumMod val="65000"/>
                      <a:lumOff val="35000"/>
                    </a:schemeClr>
                  </a:solidFill>
                </a:rPr>
                <a:t>Ic.Doc</a:t>
              </a:r>
              <a:r>
                <a:rPr lang="en-US" sz="1600" dirty="0">
                  <a:solidFill>
                    <a:schemeClr val="tx1">
                      <a:lumMod val="65000"/>
                      <a:lumOff val="35000"/>
                    </a:schemeClr>
                  </a:solidFill>
                </a:rPr>
                <a:t> and Arancho) with a combined experience of over 30 years</a:t>
              </a:r>
            </a:p>
          </p:txBody>
        </p:sp>
      </p:grpSp>
      <p:sp>
        <p:nvSpPr>
          <p:cNvPr id="29" name="Rettangolo arrotondato 28"/>
          <p:cNvSpPr/>
          <p:nvPr/>
        </p:nvSpPr>
        <p:spPr>
          <a:xfrm>
            <a:off x="5148064" y="1052736"/>
            <a:ext cx="3421244" cy="935434"/>
          </a:xfrm>
          <a:prstGeom prst="round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chemeClr val="bg1">
                  <a:lumMod val="75000"/>
                </a:schemeClr>
              </a:solidFill>
            </a:endParaRPr>
          </a:p>
        </p:txBody>
      </p:sp>
      <p:sp>
        <p:nvSpPr>
          <p:cNvPr id="30" name="CasellaDiTesto 29"/>
          <p:cNvSpPr txBox="1"/>
          <p:nvPr/>
        </p:nvSpPr>
        <p:spPr>
          <a:xfrm>
            <a:off x="5076057" y="1124173"/>
            <a:ext cx="3600399" cy="830997"/>
          </a:xfrm>
          <a:prstGeom prst="rect">
            <a:avLst/>
          </a:prstGeom>
          <a:noFill/>
        </p:spPr>
        <p:txBody>
          <a:bodyPr wrap="square">
            <a:spAutoFit/>
          </a:bodyPr>
          <a:lstStyle/>
          <a:p>
            <a:pPr algn="ctr">
              <a:spcBef>
                <a:spcPts val="1200"/>
              </a:spcBef>
              <a:defRPr/>
            </a:pPr>
            <a:r>
              <a:rPr lang="en-US" sz="1600" b="1" dirty="0">
                <a:solidFill>
                  <a:schemeClr val="tx1">
                    <a:lumMod val="65000"/>
                    <a:lumOff val="35000"/>
                  </a:schemeClr>
                </a:solidFill>
              </a:rPr>
              <a:t>10 </a:t>
            </a:r>
            <a:r>
              <a:rPr lang="en-US" sz="1600" dirty="0">
                <a:solidFill>
                  <a:schemeClr val="tx1">
                    <a:lumMod val="65000"/>
                    <a:lumOff val="35000"/>
                  </a:schemeClr>
                </a:solidFill>
              </a:rPr>
              <a:t>offices in </a:t>
            </a:r>
            <a:r>
              <a:rPr lang="en-US" sz="1600" b="1" dirty="0">
                <a:solidFill>
                  <a:schemeClr val="tx1">
                    <a:lumMod val="65000"/>
                    <a:lumOff val="35000"/>
                  </a:schemeClr>
                </a:solidFill>
              </a:rPr>
              <a:t>8 </a:t>
            </a:r>
            <a:r>
              <a:rPr lang="en-US" sz="1600" dirty="0">
                <a:solidFill>
                  <a:schemeClr val="tx1">
                    <a:lumMod val="65000"/>
                    <a:lumOff val="35000"/>
                  </a:schemeClr>
                </a:solidFill>
              </a:rPr>
              <a:t>countries</a:t>
            </a:r>
            <a:r>
              <a:rPr lang="en-US" sz="1600" b="1" dirty="0">
                <a:solidFill>
                  <a:schemeClr val="tx1">
                    <a:lumMod val="65000"/>
                    <a:lumOff val="35000"/>
                  </a:schemeClr>
                </a:solidFill>
              </a:rPr>
              <a:t> </a:t>
            </a:r>
            <a:r>
              <a:rPr lang="en-US" sz="1600" dirty="0">
                <a:solidFill>
                  <a:schemeClr val="tx1">
                    <a:lumMod val="65000"/>
                    <a:lumOff val="35000"/>
                  </a:schemeClr>
                </a:solidFill>
              </a:rPr>
              <a:t>(Belgium, Czech Republic, Finland, Germany, Italy, Japan, Spain, Switzerland)</a:t>
            </a:r>
          </a:p>
        </p:txBody>
      </p:sp>
      <p:sp>
        <p:nvSpPr>
          <p:cNvPr id="31" name="CasellaDiTesto 30"/>
          <p:cNvSpPr txBox="1"/>
          <p:nvPr/>
        </p:nvSpPr>
        <p:spPr>
          <a:xfrm>
            <a:off x="5333024" y="2420664"/>
            <a:ext cx="3311847" cy="585788"/>
          </a:xfrm>
          <a:prstGeom prst="rect">
            <a:avLst/>
          </a:prstGeom>
          <a:noFill/>
        </p:spPr>
        <p:txBody>
          <a:bodyPr wrap="square">
            <a:spAutoFit/>
          </a:bodyPr>
          <a:lstStyle/>
          <a:p>
            <a:pPr algn="ctr">
              <a:spcBef>
                <a:spcPts val="1200"/>
              </a:spcBef>
              <a:defRPr/>
            </a:pPr>
            <a:r>
              <a:rPr lang="en-US" sz="1600" dirty="0">
                <a:solidFill>
                  <a:schemeClr val="tx1">
                    <a:lumMod val="65000"/>
                    <a:lumOff val="35000"/>
                  </a:schemeClr>
                </a:solidFill>
              </a:rPr>
              <a:t>More than </a:t>
            </a:r>
            <a:r>
              <a:rPr lang="en-US" sz="1600" b="1" dirty="0">
                <a:solidFill>
                  <a:schemeClr val="tx1">
                    <a:lumMod val="65000"/>
                    <a:lumOff val="35000"/>
                  </a:schemeClr>
                </a:solidFill>
              </a:rPr>
              <a:t>200</a:t>
            </a:r>
            <a:r>
              <a:rPr lang="en-US" sz="1600" dirty="0">
                <a:solidFill>
                  <a:schemeClr val="tx1">
                    <a:lumMod val="65000"/>
                    <a:lumOff val="35000"/>
                  </a:schemeClr>
                </a:solidFill>
              </a:rPr>
              <a:t> language combinations regularly managed </a:t>
            </a:r>
          </a:p>
        </p:txBody>
      </p:sp>
      <p:sp>
        <p:nvSpPr>
          <p:cNvPr id="32" name="CasellaDiTesto 31"/>
          <p:cNvSpPr txBox="1"/>
          <p:nvPr/>
        </p:nvSpPr>
        <p:spPr>
          <a:xfrm>
            <a:off x="323529" y="5013523"/>
            <a:ext cx="2304255" cy="830997"/>
          </a:xfrm>
          <a:prstGeom prst="rect">
            <a:avLst/>
          </a:prstGeom>
          <a:noFill/>
        </p:spPr>
        <p:txBody>
          <a:bodyPr wrap="square">
            <a:spAutoFit/>
          </a:bodyPr>
          <a:lstStyle/>
          <a:p>
            <a:pPr algn="ctr">
              <a:spcBef>
                <a:spcPts val="1200"/>
              </a:spcBef>
              <a:defRPr/>
            </a:pPr>
            <a:r>
              <a:rPr lang="en-US" sz="1600" b="1" dirty="0">
                <a:solidFill>
                  <a:schemeClr val="tx1">
                    <a:lumMod val="65000"/>
                    <a:lumOff val="35000"/>
                  </a:schemeClr>
                </a:solidFill>
              </a:rPr>
              <a:t>Over 300,000 </a:t>
            </a:r>
            <a:r>
              <a:rPr lang="en-US" sz="1600" dirty="0">
                <a:solidFill>
                  <a:schemeClr val="tx1">
                    <a:lumMod val="65000"/>
                    <a:lumOff val="35000"/>
                  </a:schemeClr>
                </a:solidFill>
              </a:rPr>
              <a:t>words managed and delivered every day</a:t>
            </a:r>
          </a:p>
        </p:txBody>
      </p:sp>
      <p:sp>
        <p:nvSpPr>
          <p:cNvPr id="33" name="CasellaDiTesto 32"/>
          <p:cNvSpPr txBox="1"/>
          <p:nvPr/>
        </p:nvSpPr>
        <p:spPr>
          <a:xfrm>
            <a:off x="107504" y="3141886"/>
            <a:ext cx="2952750" cy="830262"/>
          </a:xfrm>
          <a:prstGeom prst="rect">
            <a:avLst/>
          </a:prstGeom>
          <a:noFill/>
        </p:spPr>
        <p:txBody>
          <a:bodyPr>
            <a:spAutoFit/>
          </a:bodyPr>
          <a:lstStyle/>
          <a:p>
            <a:pPr algn="ctr">
              <a:spcBef>
                <a:spcPts val="1200"/>
              </a:spcBef>
              <a:defRPr/>
            </a:pPr>
            <a:r>
              <a:rPr lang="en-US" sz="1600" b="1" dirty="0">
                <a:solidFill>
                  <a:schemeClr val="tx1">
                    <a:lumMod val="65000"/>
                    <a:lumOff val="35000"/>
                  </a:schemeClr>
                </a:solidFill>
              </a:rPr>
              <a:t>Almost 2,000</a:t>
            </a:r>
            <a:r>
              <a:rPr lang="en-US" sz="1600" dirty="0">
                <a:solidFill>
                  <a:schemeClr val="tx1">
                    <a:lumMod val="65000"/>
                    <a:lumOff val="35000"/>
                  </a:schemeClr>
                </a:solidFill>
              </a:rPr>
              <a:t> professional and specialized translators and proofreaders worldwide </a:t>
            </a:r>
          </a:p>
        </p:txBody>
      </p:sp>
      <p:sp>
        <p:nvSpPr>
          <p:cNvPr id="34" name="CasellaDiTesto 33"/>
          <p:cNvSpPr txBox="1"/>
          <p:nvPr/>
        </p:nvSpPr>
        <p:spPr>
          <a:xfrm>
            <a:off x="6516216" y="3966170"/>
            <a:ext cx="2124075" cy="831850"/>
          </a:xfrm>
          <a:prstGeom prst="rect">
            <a:avLst/>
          </a:prstGeom>
          <a:noFill/>
        </p:spPr>
        <p:txBody>
          <a:bodyPr>
            <a:spAutoFit/>
          </a:bodyPr>
          <a:lstStyle/>
          <a:p>
            <a:pPr algn="ctr">
              <a:spcBef>
                <a:spcPts val="1200"/>
              </a:spcBef>
              <a:defRPr/>
            </a:pPr>
            <a:r>
              <a:rPr lang="en-US" sz="1600" dirty="0">
                <a:solidFill>
                  <a:schemeClr val="tx1">
                    <a:lumMod val="65000"/>
                    <a:lumOff val="35000"/>
                  </a:schemeClr>
                </a:solidFill>
              </a:rPr>
              <a:t>Over </a:t>
            </a:r>
            <a:r>
              <a:rPr lang="en-US" sz="1600" b="1" dirty="0">
                <a:solidFill>
                  <a:schemeClr val="tx1">
                    <a:lumMod val="65000"/>
                    <a:lumOff val="35000"/>
                  </a:schemeClr>
                </a:solidFill>
              </a:rPr>
              <a:t>100</a:t>
            </a:r>
            <a:r>
              <a:rPr lang="en-US" sz="1600" dirty="0">
                <a:solidFill>
                  <a:schemeClr val="tx1">
                    <a:lumMod val="65000"/>
                    <a:lumOff val="35000"/>
                  </a:schemeClr>
                </a:solidFill>
              </a:rPr>
              <a:t> in-house language, IT and DTP professionals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896545"/>
          </a:xfrm>
        </p:spPr>
        <p:txBody>
          <a:bodyPr/>
          <a:lstStyle/>
          <a:p>
            <a:r>
              <a:rPr lang="fi-FI" dirty="0" smtClean="0"/>
              <a:t>Specialization </a:t>
            </a:r>
            <a:r>
              <a:rPr lang="fi-FI" dirty="0"/>
              <a:t>vs </a:t>
            </a:r>
            <a:r>
              <a:rPr lang="fi-FI" dirty="0" smtClean="0"/>
              <a:t>Generalization</a:t>
            </a:r>
          </a:p>
          <a:p>
            <a:pPr lvl="2"/>
            <a:r>
              <a:rPr lang="fi-FI" dirty="0" smtClean="0"/>
              <a:t>The bigger will get bigger, the smaller will get regional</a:t>
            </a:r>
            <a:endParaRPr lang="fi-FI" dirty="0"/>
          </a:p>
          <a:p>
            <a:r>
              <a:rPr lang="fi-FI" dirty="0" smtClean="0"/>
              <a:t>Differenciate - Branding</a:t>
            </a:r>
          </a:p>
          <a:p>
            <a:r>
              <a:rPr lang="fi-FI" dirty="0" smtClean="0"/>
              <a:t>Invest </a:t>
            </a:r>
          </a:p>
          <a:p>
            <a:pPr lvl="2"/>
            <a:r>
              <a:rPr lang="fi-FI" dirty="0" smtClean="0"/>
              <a:t>in people</a:t>
            </a:r>
          </a:p>
          <a:p>
            <a:pPr lvl="2"/>
            <a:r>
              <a:rPr lang="fi-FI" dirty="0" smtClean="0"/>
              <a:t>In the supply chain</a:t>
            </a:r>
          </a:p>
          <a:p>
            <a:pPr lvl="2"/>
            <a:r>
              <a:rPr lang="fi-FI" dirty="0" smtClean="0"/>
              <a:t>in </a:t>
            </a:r>
            <a:r>
              <a:rPr lang="fi-FI" dirty="0"/>
              <a:t>clients </a:t>
            </a:r>
          </a:p>
          <a:p>
            <a:pPr lvl="2"/>
            <a:r>
              <a:rPr lang="fi-FI" dirty="0" smtClean="0"/>
              <a:t>in technology and improved efficiency</a:t>
            </a:r>
          </a:p>
          <a:p>
            <a:r>
              <a:rPr lang="fi-FI" dirty="0"/>
              <a:t>Provide </a:t>
            </a:r>
            <a:r>
              <a:rPr lang="fi-FI" dirty="0" smtClean="0"/>
              <a:t>solutions</a:t>
            </a:r>
          </a:p>
          <a:p>
            <a:r>
              <a:rPr lang="fi-FI" dirty="0" smtClean="0"/>
              <a:t>Creative pricing</a:t>
            </a:r>
          </a:p>
          <a:p>
            <a:endParaRPr lang="fi-FI" dirty="0"/>
          </a:p>
        </p:txBody>
      </p:sp>
      <p:sp>
        <p:nvSpPr>
          <p:cNvPr id="3" name="Title 2"/>
          <p:cNvSpPr>
            <a:spLocks noGrp="1"/>
          </p:cNvSpPr>
          <p:nvPr>
            <p:ph type="title"/>
          </p:nvPr>
        </p:nvSpPr>
        <p:spPr/>
        <p:txBody>
          <a:bodyPr/>
          <a:lstStyle/>
          <a:p>
            <a:r>
              <a:rPr lang="fi-FI" dirty="0"/>
              <a:t>What does all this mean to LSPs</a:t>
            </a:r>
          </a:p>
        </p:txBody>
      </p:sp>
    </p:spTree>
    <p:extLst>
      <p:ext uri="{BB962C8B-B14F-4D97-AF65-F5344CB8AC3E}">
        <p14:creationId xmlns:p14="http://schemas.microsoft.com/office/powerpoint/2010/main" val="1793383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dirty="0" smtClean="0"/>
              <a:t>We have a database of 3000 translators</a:t>
            </a:r>
            <a:endParaRPr lang="fi-FI" dirty="0"/>
          </a:p>
        </p:txBody>
      </p:sp>
      <p:sp>
        <p:nvSpPr>
          <p:cNvPr id="5" name="Content Placeholder 4"/>
          <p:cNvSpPr>
            <a:spLocks noGrp="1"/>
          </p:cNvSpPr>
          <p:nvPr>
            <p:ph idx="1"/>
          </p:nvPr>
        </p:nvSpPr>
        <p:spPr/>
        <p:txBody>
          <a:bodyPr/>
          <a:lstStyle/>
          <a:p>
            <a:endParaRPr lang="fi-FI" dirty="0"/>
          </a:p>
        </p:txBody>
      </p:sp>
      <p:sp>
        <p:nvSpPr>
          <p:cNvPr id="6" name="Rounded Rectangle 5"/>
          <p:cNvSpPr/>
          <p:nvPr/>
        </p:nvSpPr>
        <p:spPr>
          <a:xfrm>
            <a:off x="467544" y="980728"/>
            <a:ext cx="2160240" cy="1368152"/>
          </a:xfrm>
          <a:prstGeom prst="roundRect">
            <a:avLst/>
          </a:prstGeom>
          <a:gradFill>
            <a:gsLst>
              <a:gs pos="0">
                <a:schemeClr val="accent1">
                  <a:tint val="66000"/>
                  <a:satMod val="160000"/>
                </a:schemeClr>
              </a:gs>
              <a:gs pos="33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solidFill>
                  <a:srgbClr val="002060"/>
                </a:solidFill>
                <a:effectLst>
                  <a:outerShdw blurRad="60007" dist="310007" dir="7680000" sy="30000" kx="1300200" algn="ctr" rotWithShape="0">
                    <a:prstClr val="black">
                      <a:alpha val="32000"/>
                    </a:prstClr>
                  </a:outerShdw>
                </a:effectLst>
              </a:rPr>
              <a:t>Company</a:t>
            </a:r>
          </a:p>
          <a:p>
            <a:pPr algn="ctr"/>
            <a:r>
              <a:rPr lang="fi-FI" sz="2800" dirty="0" smtClean="0">
                <a:solidFill>
                  <a:srgbClr val="002060"/>
                </a:solidFill>
                <a:effectLst>
                  <a:outerShdw blurRad="60007" dist="310007" dir="7680000" sy="30000" kx="1300200" algn="ctr" rotWithShape="0">
                    <a:prstClr val="black">
                      <a:alpha val="32000"/>
                    </a:prstClr>
                  </a:outerShdw>
                </a:effectLst>
              </a:rPr>
              <a:t>Turnover </a:t>
            </a:r>
          </a:p>
          <a:p>
            <a:pPr algn="ctr"/>
            <a:r>
              <a:rPr lang="fi-FI" sz="2800" dirty="0" smtClean="0">
                <a:solidFill>
                  <a:srgbClr val="002060"/>
                </a:solidFill>
                <a:effectLst>
                  <a:outerShdw blurRad="60007" dist="310007" dir="7680000" sy="30000" kx="1300200" algn="ctr" rotWithShape="0">
                    <a:prstClr val="black">
                      <a:alpha val="32000"/>
                    </a:prstClr>
                  </a:outerShdw>
                </a:effectLst>
              </a:rPr>
              <a:t>1 mil. €</a:t>
            </a:r>
            <a:endParaRPr lang="fi-FI" sz="2800" dirty="0">
              <a:solidFill>
                <a:srgbClr val="002060"/>
              </a:solidFill>
              <a:effectLst>
                <a:outerShdw blurRad="60007" dist="310007" dir="7680000" sy="30000" kx="1300200" algn="ctr" rotWithShape="0">
                  <a:prstClr val="black">
                    <a:alpha val="32000"/>
                  </a:prstClr>
                </a:outerShdw>
              </a:effectLst>
            </a:endParaRPr>
          </a:p>
        </p:txBody>
      </p:sp>
      <p:sp>
        <p:nvSpPr>
          <p:cNvPr id="11" name="Rounded Rectangle 10"/>
          <p:cNvSpPr/>
          <p:nvPr/>
        </p:nvSpPr>
        <p:spPr>
          <a:xfrm>
            <a:off x="3562360" y="1014852"/>
            <a:ext cx="2160240" cy="1368152"/>
          </a:xfrm>
          <a:prstGeom prst="roundRect">
            <a:avLst/>
          </a:prstGeom>
          <a:gradFill>
            <a:gsLst>
              <a:gs pos="0">
                <a:schemeClr val="accent1">
                  <a:tint val="66000"/>
                  <a:satMod val="160000"/>
                </a:schemeClr>
              </a:gs>
              <a:gs pos="33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solidFill>
                  <a:srgbClr val="002060"/>
                </a:solidFill>
                <a:effectLst>
                  <a:outerShdw blurRad="60007" dist="310007" dir="7680000" sy="30000" kx="1300200" algn="ctr" rotWithShape="0">
                    <a:prstClr val="black">
                      <a:alpha val="32000"/>
                    </a:prstClr>
                  </a:outerShdw>
                </a:effectLst>
              </a:rPr>
              <a:t>Wordprice</a:t>
            </a:r>
          </a:p>
          <a:p>
            <a:pPr algn="ctr"/>
            <a:r>
              <a:rPr lang="fi-FI" sz="2800" dirty="0" smtClean="0">
                <a:solidFill>
                  <a:srgbClr val="002060"/>
                </a:solidFill>
                <a:effectLst>
                  <a:outerShdw blurRad="60007" dist="310007" dir="7680000" sy="30000" kx="1300200" algn="ctr" rotWithShape="0">
                    <a:prstClr val="black">
                      <a:alpha val="32000"/>
                    </a:prstClr>
                  </a:outerShdw>
                </a:effectLst>
              </a:rPr>
              <a:t>0.10 €</a:t>
            </a:r>
            <a:endParaRPr lang="fi-FI" sz="2800" dirty="0">
              <a:solidFill>
                <a:srgbClr val="002060"/>
              </a:solidFill>
              <a:effectLst>
                <a:outerShdw blurRad="60007" dist="310007" dir="7680000" sy="30000" kx="1300200" algn="ctr" rotWithShape="0">
                  <a:prstClr val="black">
                    <a:alpha val="32000"/>
                  </a:prstClr>
                </a:outerShdw>
              </a:effectLst>
            </a:endParaRPr>
          </a:p>
        </p:txBody>
      </p:sp>
      <p:sp>
        <p:nvSpPr>
          <p:cNvPr id="12" name="Rounded Rectangle 11"/>
          <p:cNvSpPr/>
          <p:nvPr/>
        </p:nvSpPr>
        <p:spPr>
          <a:xfrm>
            <a:off x="6630104" y="980728"/>
            <a:ext cx="2160240" cy="1368152"/>
          </a:xfrm>
          <a:prstGeom prst="roundRect">
            <a:avLst/>
          </a:prstGeom>
          <a:gradFill>
            <a:gsLst>
              <a:gs pos="0">
                <a:schemeClr val="accent1">
                  <a:tint val="66000"/>
                  <a:satMod val="160000"/>
                </a:schemeClr>
              </a:gs>
              <a:gs pos="33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solidFill>
                  <a:srgbClr val="002060"/>
                </a:solidFill>
                <a:effectLst>
                  <a:outerShdw blurRad="60007" dist="310007" dir="7680000" sy="30000" kx="1300200" algn="ctr" rotWithShape="0">
                    <a:prstClr val="black">
                      <a:alpha val="32000"/>
                    </a:prstClr>
                  </a:outerShdw>
                </a:effectLst>
              </a:rPr>
              <a:t># of words</a:t>
            </a:r>
            <a:endParaRPr lang="fi-FI" sz="2800" dirty="0">
              <a:solidFill>
                <a:srgbClr val="002060"/>
              </a:solidFill>
              <a:effectLst>
                <a:outerShdw blurRad="60007" dist="310007" dir="7680000" sy="30000" kx="1300200" algn="ctr" rotWithShape="0">
                  <a:prstClr val="black">
                    <a:alpha val="32000"/>
                  </a:prstClr>
                </a:outerShdw>
              </a:effectLst>
            </a:endParaRPr>
          </a:p>
          <a:p>
            <a:pPr algn="ctr"/>
            <a:r>
              <a:rPr lang="fi-FI" sz="2800" dirty="0" smtClean="0">
                <a:solidFill>
                  <a:srgbClr val="002060"/>
                </a:solidFill>
                <a:effectLst>
                  <a:outerShdw blurRad="60007" dist="310007" dir="7680000" sy="30000" kx="1300200" algn="ctr" rotWithShape="0">
                    <a:prstClr val="black">
                      <a:alpha val="32000"/>
                    </a:prstClr>
                  </a:outerShdw>
                </a:effectLst>
              </a:rPr>
              <a:t>10 mil.</a:t>
            </a:r>
            <a:endParaRPr lang="fi-FI" sz="2800" dirty="0">
              <a:solidFill>
                <a:srgbClr val="002060"/>
              </a:solidFill>
              <a:effectLst>
                <a:outerShdw blurRad="60007" dist="310007" dir="7680000" sy="30000" kx="1300200" algn="ctr" rotWithShape="0">
                  <a:prstClr val="black">
                    <a:alpha val="32000"/>
                  </a:prstClr>
                </a:outerShdw>
              </a:effectLst>
            </a:endParaRPr>
          </a:p>
        </p:txBody>
      </p:sp>
      <p:sp>
        <p:nvSpPr>
          <p:cNvPr id="13" name="Rounded Rectangle 12"/>
          <p:cNvSpPr/>
          <p:nvPr/>
        </p:nvSpPr>
        <p:spPr>
          <a:xfrm>
            <a:off x="3419871" y="2852936"/>
            <a:ext cx="2448273" cy="136815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accent3">
                    <a:lumMod val="50000"/>
                  </a:schemeClr>
                </a:solidFill>
              </a:rPr>
              <a:t>Translator needed</a:t>
            </a:r>
          </a:p>
          <a:p>
            <a:pPr algn="ctr"/>
            <a:r>
              <a:rPr lang="fi-FI" dirty="0" smtClean="0">
                <a:solidFill>
                  <a:schemeClr val="accent3">
                    <a:lumMod val="50000"/>
                  </a:schemeClr>
                </a:solidFill>
              </a:rPr>
              <a:t>10.000.000/600.000 =</a:t>
            </a:r>
          </a:p>
          <a:p>
            <a:pPr algn="ctr"/>
            <a:r>
              <a:rPr lang="fi-FI" sz="3600" b="1" dirty="0" smtClean="0">
                <a:solidFill>
                  <a:schemeClr val="accent3">
                    <a:lumMod val="50000"/>
                  </a:schemeClr>
                </a:solidFill>
              </a:rPr>
              <a:t>17 !!</a:t>
            </a:r>
            <a:endParaRPr lang="fi-FI" sz="3600" b="1" dirty="0">
              <a:solidFill>
                <a:schemeClr val="accent3">
                  <a:lumMod val="50000"/>
                </a:schemeClr>
              </a:solidFill>
            </a:endParaRPr>
          </a:p>
        </p:txBody>
      </p:sp>
      <p:sp>
        <p:nvSpPr>
          <p:cNvPr id="14" name="Rounded Rectangle 13"/>
          <p:cNvSpPr/>
          <p:nvPr/>
        </p:nvSpPr>
        <p:spPr>
          <a:xfrm>
            <a:off x="480120" y="4581128"/>
            <a:ext cx="2160240" cy="136815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smtClean="0">
                <a:solidFill>
                  <a:srgbClr val="FF0000"/>
                </a:solidFill>
                <a:effectLst>
                  <a:outerShdw blurRad="60007" dist="310007" dir="7680000" sy="30000" kx="1300200" algn="ctr" rotWithShape="0">
                    <a:prstClr val="black">
                      <a:alpha val="32000"/>
                    </a:prstClr>
                  </a:outerShdw>
                </a:effectLst>
              </a:rPr>
              <a:t>Translator </a:t>
            </a:r>
          </a:p>
          <a:p>
            <a:pPr algn="ctr"/>
            <a:r>
              <a:rPr lang="fi-FI" sz="2000" dirty="0" smtClean="0">
                <a:solidFill>
                  <a:srgbClr val="FF0000"/>
                </a:solidFill>
                <a:effectLst>
                  <a:outerShdw blurRad="60007" dist="310007" dir="7680000" sy="30000" kx="1300200" algn="ctr" rotWithShape="0">
                    <a:prstClr val="black">
                      <a:alpha val="32000"/>
                    </a:prstClr>
                  </a:outerShdw>
                </a:effectLst>
              </a:rPr>
              <a:t>Output </a:t>
            </a:r>
            <a:endParaRPr lang="fi-FI" sz="2000" dirty="0">
              <a:solidFill>
                <a:srgbClr val="FF0000"/>
              </a:solidFill>
              <a:effectLst>
                <a:outerShdw blurRad="60007" dist="310007" dir="7680000" sy="30000" kx="1300200" algn="ctr" rotWithShape="0">
                  <a:prstClr val="black">
                    <a:alpha val="32000"/>
                  </a:prstClr>
                </a:outerShdw>
              </a:effectLst>
            </a:endParaRPr>
          </a:p>
          <a:p>
            <a:pPr algn="ctr"/>
            <a:r>
              <a:rPr lang="fi-FI" sz="2000" dirty="0" smtClean="0">
                <a:solidFill>
                  <a:srgbClr val="FF0000"/>
                </a:solidFill>
                <a:effectLst>
                  <a:outerShdw blurRad="60007" dist="310007" dir="7680000" sy="30000" kx="1300200" algn="ctr" rotWithShape="0">
                    <a:prstClr val="black">
                      <a:alpha val="32000"/>
                    </a:prstClr>
                  </a:outerShdw>
                </a:effectLst>
              </a:rPr>
              <a:t>2500 words /day</a:t>
            </a:r>
            <a:endParaRPr lang="fi-FI" sz="2000" dirty="0">
              <a:solidFill>
                <a:srgbClr val="FF0000"/>
              </a:solidFill>
              <a:effectLst>
                <a:outerShdw blurRad="60007" dist="310007" dir="7680000" sy="30000" kx="1300200" algn="ctr" rotWithShape="0">
                  <a:prstClr val="black">
                    <a:alpha val="32000"/>
                  </a:prstClr>
                </a:outerShdw>
              </a:effectLst>
            </a:endParaRPr>
          </a:p>
        </p:txBody>
      </p:sp>
      <p:sp>
        <p:nvSpPr>
          <p:cNvPr id="15" name="Rounded Rectangle 14"/>
          <p:cNvSpPr/>
          <p:nvPr/>
        </p:nvSpPr>
        <p:spPr>
          <a:xfrm>
            <a:off x="3562360" y="4581128"/>
            <a:ext cx="2160240" cy="136815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solidFill>
                  <a:srgbClr val="FF0000"/>
                </a:solidFill>
                <a:effectLst>
                  <a:outerShdw blurRad="60007" dist="310007" dir="7680000" sy="30000" kx="1300200" algn="ctr" rotWithShape="0">
                    <a:prstClr val="black">
                      <a:alpha val="32000"/>
                    </a:prstClr>
                  </a:outerShdw>
                </a:effectLst>
              </a:rPr>
              <a:t>Working days </a:t>
            </a:r>
            <a:endParaRPr lang="fi-FI" sz="2800" dirty="0">
              <a:solidFill>
                <a:srgbClr val="FF0000"/>
              </a:solidFill>
              <a:effectLst>
                <a:outerShdw blurRad="60007" dist="310007" dir="7680000" sy="30000" kx="1300200" algn="ctr" rotWithShape="0">
                  <a:prstClr val="black">
                    <a:alpha val="32000"/>
                  </a:prstClr>
                </a:outerShdw>
              </a:effectLst>
            </a:endParaRPr>
          </a:p>
          <a:p>
            <a:pPr algn="ctr"/>
            <a:r>
              <a:rPr lang="fi-FI" sz="2800" dirty="0" smtClean="0">
                <a:solidFill>
                  <a:srgbClr val="FF0000"/>
                </a:solidFill>
                <a:effectLst>
                  <a:outerShdw blurRad="60007" dist="310007" dir="7680000" sy="30000" kx="1300200" algn="ctr" rotWithShape="0">
                    <a:prstClr val="black">
                      <a:alpha val="32000"/>
                    </a:prstClr>
                  </a:outerShdw>
                </a:effectLst>
              </a:rPr>
              <a:t>240</a:t>
            </a:r>
            <a:endParaRPr lang="fi-FI" sz="2800" dirty="0">
              <a:solidFill>
                <a:srgbClr val="FF0000"/>
              </a:solidFill>
              <a:effectLst>
                <a:outerShdw blurRad="60007" dist="310007" dir="7680000" sy="30000" kx="1300200" algn="ctr" rotWithShape="0">
                  <a:prstClr val="black">
                    <a:alpha val="32000"/>
                  </a:prstClr>
                </a:outerShdw>
              </a:effectLst>
            </a:endParaRPr>
          </a:p>
        </p:txBody>
      </p:sp>
      <p:sp>
        <p:nvSpPr>
          <p:cNvPr id="16" name="Rounded Rectangle 15"/>
          <p:cNvSpPr/>
          <p:nvPr/>
        </p:nvSpPr>
        <p:spPr>
          <a:xfrm>
            <a:off x="6631592" y="4581128"/>
            <a:ext cx="2160240" cy="136815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solidFill>
                  <a:srgbClr val="FF0000"/>
                </a:solidFill>
                <a:effectLst>
                  <a:outerShdw blurRad="60007" dist="310007" dir="7680000" sy="30000" kx="1300200" algn="ctr" rotWithShape="0">
                    <a:prstClr val="black">
                      <a:alpha val="32000"/>
                    </a:prstClr>
                  </a:outerShdw>
                </a:effectLst>
              </a:rPr>
              <a:t>Year Output </a:t>
            </a:r>
            <a:endParaRPr lang="fi-FI" sz="2800" dirty="0">
              <a:solidFill>
                <a:srgbClr val="FF0000"/>
              </a:solidFill>
              <a:effectLst>
                <a:outerShdw blurRad="60007" dist="310007" dir="7680000" sy="30000" kx="1300200" algn="ctr" rotWithShape="0">
                  <a:prstClr val="black">
                    <a:alpha val="32000"/>
                  </a:prstClr>
                </a:outerShdw>
              </a:effectLst>
            </a:endParaRPr>
          </a:p>
          <a:p>
            <a:pPr algn="ctr"/>
            <a:r>
              <a:rPr lang="fi-FI" sz="2800" dirty="0" smtClean="0">
                <a:solidFill>
                  <a:srgbClr val="FF0000"/>
                </a:solidFill>
                <a:effectLst>
                  <a:outerShdw blurRad="60007" dist="310007" dir="7680000" sy="30000" kx="1300200" algn="ctr" rotWithShape="0">
                    <a:prstClr val="black">
                      <a:alpha val="32000"/>
                    </a:prstClr>
                  </a:outerShdw>
                </a:effectLst>
              </a:rPr>
              <a:t>600.000</a:t>
            </a:r>
            <a:endParaRPr lang="fi-FI" sz="2800" dirty="0">
              <a:solidFill>
                <a:srgbClr val="FF0000"/>
              </a:solidFill>
              <a:effectLst>
                <a:outerShdw blurRad="60007" dist="310007" dir="7680000" sy="30000" kx="1300200" algn="ctr" rotWithShape="0">
                  <a:prstClr val="black">
                    <a:alpha val="32000"/>
                  </a:prstClr>
                </a:outerShdw>
              </a:effectLst>
            </a:endParaRPr>
          </a:p>
        </p:txBody>
      </p:sp>
      <p:sp>
        <p:nvSpPr>
          <p:cNvPr id="17" name="Right Arrow 16"/>
          <p:cNvSpPr/>
          <p:nvPr/>
        </p:nvSpPr>
        <p:spPr>
          <a:xfrm>
            <a:off x="2654856" y="1462376"/>
            <a:ext cx="9075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Right Arrow 17"/>
          <p:cNvSpPr/>
          <p:nvPr/>
        </p:nvSpPr>
        <p:spPr>
          <a:xfrm>
            <a:off x="5722600" y="1462376"/>
            <a:ext cx="9075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Right Arrow 18"/>
          <p:cNvSpPr/>
          <p:nvPr/>
        </p:nvSpPr>
        <p:spPr>
          <a:xfrm>
            <a:off x="2661752" y="5022888"/>
            <a:ext cx="907504"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Right Arrow 19"/>
          <p:cNvSpPr/>
          <p:nvPr/>
        </p:nvSpPr>
        <p:spPr>
          <a:xfrm>
            <a:off x="5722248" y="5022888"/>
            <a:ext cx="907504"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Left-Right-Up Arrow 24"/>
          <p:cNvSpPr/>
          <p:nvPr/>
        </p:nvSpPr>
        <p:spPr>
          <a:xfrm rot="16200000">
            <a:off x="5777194" y="2473951"/>
            <a:ext cx="2198125" cy="2016223"/>
          </a:xfrm>
          <a:prstGeom prst="leftRightUpArrow">
            <a:avLst>
              <a:gd name="adj1" fmla="val 12896"/>
              <a:gd name="adj2" fmla="val 11897"/>
              <a:gd name="adj3" fmla="val 1411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98430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Branding</a:t>
            </a:r>
            <a:endParaRPr lang="fi-FI" dirty="0"/>
          </a:p>
        </p:txBody>
      </p:sp>
      <p:sp>
        <p:nvSpPr>
          <p:cNvPr id="3" name="Rectangle 2"/>
          <p:cNvSpPr/>
          <p:nvPr/>
        </p:nvSpPr>
        <p:spPr>
          <a:xfrm>
            <a:off x="467544" y="836712"/>
            <a:ext cx="7704856" cy="5078313"/>
          </a:xfrm>
          <a:prstGeom prst="rect">
            <a:avLst/>
          </a:prstGeom>
        </p:spPr>
        <p:txBody>
          <a:bodyPr wrap="square">
            <a:spAutoFit/>
          </a:bodyPr>
          <a:lstStyle/>
          <a:p>
            <a:r>
              <a:rPr lang="en-US" dirty="0"/>
              <a:t>B</a:t>
            </a:r>
            <a:r>
              <a:rPr lang="en-US" dirty="0" smtClean="0"/>
              <a:t>uilding </a:t>
            </a:r>
            <a:r>
              <a:rPr lang="en-US" dirty="0"/>
              <a:t>a recognizable and successful brand requires customer satisfaction and loyalty, which outcome in longstanding client relationships, which help networking, which ends up in status, which eventually helps a branding model effective. This makes any brand an intangible asset, and yet a business’s most valuable one</a:t>
            </a:r>
            <a:r>
              <a:rPr lang="en-US" dirty="0" smtClean="0"/>
              <a:t>.</a:t>
            </a:r>
          </a:p>
          <a:p>
            <a:endParaRPr lang="en-US" dirty="0" smtClean="0"/>
          </a:p>
          <a:p>
            <a:r>
              <a:rPr lang="en-US" b="1" dirty="0"/>
              <a:t>1) </a:t>
            </a:r>
            <a:r>
              <a:rPr lang="en-US" b="1" i="1" dirty="0" smtClean="0"/>
              <a:t>DO </a:t>
            </a:r>
            <a:r>
              <a:rPr lang="en-US" b="1" i="1" dirty="0"/>
              <a:t>Market Yourself As a </a:t>
            </a:r>
            <a:r>
              <a:rPr lang="en-US" b="1" i="1" dirty="0" smtClean="0"/>
              <a:t>Business</a:t>
            </a:r>
          </a:p>
          <a:p>
            <a:endParaRPr lang="en-US" b="1" i="1" dirty="0" smtClean="0"/>
          </a:p>
          <a:p>
            <a:r>
              <a:rPr lang="en-US" b="1" i="1" dirty="0" smtClean="0"/>
              <a:t>2) DON'T </a:t>
            </a:r>
            <a:r>
              <a:rPr lang="en-US" b="1" i="1" dirty="0"/>
              <a:t>Blather On About Your Amazing </a:t>
            </a:r>
            <a:r>
              <a:rPr lang="en-US" b="1" i="1" dirty="0" smtClean="0"/>
              <a:t>Capabilities</a:t>
            </a:r>
            <a:endParaRPr lang="en-US" b="1" dirty="0" smtClean="0"/>
          </a:p>
          <a:p>
            <a:endParaRPr lang="en-US" b="1" dirty="0"/>
          </a:p>
          <a:p>
            <a:r>
              <a:rPr lang="en-US" b="1" dirty="0" smtClean="0"/>
              <a:t>3) </a:t>
            </a:r>
            <a:r>
              <a:rPr lang="en-US" b="1" i="1" dirty="0"/>
              <a:t>DO Start Designing Your </a:t>
            </a:r>
            <a:r>
              <a:rPr lang="en-US" b="1" i="1" dirty="0" smtClean="0"/>
              <a:t>Name, Brand </a:t>
            </a:r>
            <a:r>
              <a:rPr lang="en-US" b="1" i="1" dirty="0"/>
              <a:t>&amp; </a:t>
            </a:r>
            <a:r>
              <a:rPr lang="en-US" b="1" i="1" dirty="0" smtClean="0"/>
              <a:t>Logo -&gt; Create a Story</a:t>
            </a:r>
          </a:p>
          <a:p>
            <a:endParaRPr lang="en-US" b="1" i="1" dirty="0"/>
          </a:p>
          <a:p>
            <a:r>
              <a:rPr lang="en-US" b="1" dirty="0"/>
              <a:t>4) </a:t>
            </a:r>
            <a:r>
              <a:rPr lang="en-US" b="1" i="1" dirty="0"/>
              <a:t>Don't Be </a:t>
            </a:r>
            <a:r>
              <a:rPr lang="en-US" b="1" i="1" dirty="0" smtClean="0"/>
              <a:t>Inflexible</a:t>
            </a:r>
          </a:p>
          <a:p>
            <a:endParaRPr lang="en-US" b="1" i="1" dirty="0"/>
          </a:p>
          <a:p>
            <a:r>
              <a:rPr lang="en-US" b="1" dirty="0"/>
              <a:t>5) </a:t>
            </a:r>
            <a:r>
              <a:rPr lang="en-US" b="1" i="1" dirty="0"/>
              <a:t>DO Become Fluent in Social Media</a:t>
            </a:r>
          </a:p>
          <a:p>
            <a:endParaRPr lang="en-US" b="1" i="1" dirty="0" smtClean="0"/>
          </a:p>
          <a:p>
            <a:endParaRPr lang="en-US" dirty="0" smtClean="0"/>
          </a:p>
          <a:p>
            <a:endParaRPr lang="en-US" dirty="0"/>
          </a:p>
        </p:txBody>
      </p:sp>
    </p:spTree>
    <p:extLst>
      <p:ext uri="{BB962C8B-B14F-4D97-AF65-F5344CB8AC3E}">
        <p14:creationId xmlns:p14="http://schemas.microsoft.com/office/powerpoint/2010/main" val="40819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Invest in people</a:t>
            </a:r>
            <a:endParaRPr lang="fi-FI" dirty="0"/>
          </a:p>
        </p:txBody>
      </p:sp>
      <p:sp>
        <p:nvSpPr>
          <p:cNvPr id="3" name="Rectangle 2"/>
          <p:cNvSpPr/>
          <p:nvPr/>
        </p:nvSpPr>
        <p:spPr>
          <a:xfrm>
            <a:off x="467544" y="836712"/>
            <a:ext cx="7704856" cy="6463308"/>
          </a:xfrm>
          <a:prstGeom prst="rect">
            <a:avLst/>
          </a:prstGeom>
        </p:spPr>
        <p:txBody>
          <a:bodyPr wrap="square">
            <a:spAutoFit/>
          </a:bodyPr>
          <a:lstStyle/>
          <a:p>
            <a:endParaRPr lang="en-US" dirty="0" smtClean="0"/>
          </a:p>
          <a:p>
            <a:r>
              <a:rPr lang="en-US" dirty="0" smtClean="0"/>
              <a:t>According </a:t>
            </a:r>
            <a:r>
              <a:rPr lang="en-US" dirty="0"/>
              <a:t>to Common Sense Advisory, there are not enough good people in the translation industry. </a:t>
            </a:r>
            <a:r>
              <a:rPr lang="en-US" dirty="0" smtClean="0"/>
              <a:t>So</a:t>
            </a:r>
            <a:r>
              <a:rPr lang="en-US" dirty="0"/>
              <a:t>, who can win translation industry sales? </a:t>
            </a:r>
            <a:endParaRPr lang="en-US" dirty="0" smtClean="0"/>
          </a:p>
          <a:p>
            <a:endParaRPr lang="en-US" dirty="0"/>
          </a:p>
          <a:p>
            <a:r>
              <a:rPr lang="en-US" dirty="0" smtClean="0"/>
              <a:t>Project managers: clients </a:t>
            </a:r>
            <a:r>
              <a:rPr lang="en-US" dirty="0"/>
              <a:t>choose LSPs over freelancers because of the added </a:t>
            </a:r>
            <a:r>
              <a:rPr lang="en-US" dirty="0" smtClean="0"/>
              <a:t>value </a:t>
            </a:r>
            <a:r>
              <a:rPr lang="en-US" dirty="0"/>
              <a:t>they </a:t>
            </a:r>
            <a:r>
              <a:rPr lang="en-US" dirty="0" smtClean="0"/>
              <a:t>bring</a:t>
            </a:r>
          </a:p>
          <a:p>
            <a:endParaRPr lang="en-US" dirty="0"/>
          </a:p>
          <a:p>
            <a:r>
              <a:rPr lang="en-US" dirty="0" smtClean="0"/>
              <a:t>The </a:t>
            </a:r>
            <a:r>
              <a:rPr lang="en-US" dirty="0"/>
              <a:t>translation industry is a people industry, and a winning branding strategy consists also of hiring the brightest people. Not pretending, not just claiming: </a:t>
            </a:r>
            <a:r>
              <a:rPr lang="en-US" b="1" dirty="0" smtClean="0"/>
              <a:t>Hiring</a:t>
            </a:r>
          </a:p>
          <a:p>
            <a:endParaRPr lang="en-US" dirty="0"/>
          </a:p>
          <a:p>
            <a:r>
              <a:rPr lang="en-US" dirty="0" smtClean="0"/>
              <a:t>Hiring</a:t>
            </a:r>
            <a:r>
              <a:rPr lang="en-US" dirty="0"/>
              <a:t>, though, is not enough. In a people industry, people are the most valuable assets, and must be motivated and retained. To retain staff, especially good </a:t>
            </a:r>
            <a:r>
              <a:rPr lang="en-US" dirty="0" smtClean="0"/>
              <a:t>staff a solid HR-strategy is paramount</a:t>
            </a:r>
          </a:p>
          <a:p>
            <a:r>
              <a:rPr lang="en-US" dirty="0" smtClean="0"/>
              <a:t>(Tetra-</a:t>
            </a:r>
            <a:r>
              <a:rPr lang="en-US" dirty="0" err="1" smtClean="0"/>
              <a:t>Model</a:t>
            </a:r>
            <a:r>
              <a:rPr lang="en-US" sz="1400" baseline="30000" dirty="0" err="1" smtClean="0"/>
              <a:t>TM</a:t>
            </a:r>
            <a:r>
              <a:rPr lang="en-US" dirty="0" smtClean="0"/>
              <a:t>, an HR-model </a:t>
            </a:r>
            <a:r>
              <a:rPr lang="en-US" dirty="0"/>
              <a:t>aimed at achieving a competitive and motivated </a:t>
            </a:r>
            <a:r>
              <a:rPr lang="en-US" dirty="0" smtClean="0"/>
              <a:t>workforce)</a:t>
            </a:r>
            <a:endParaRPr lang="en-US" dirty="0"/>
          </a:p>
          <a:p>
            <a:endParaRPr lang="en-US" dirty="0"/>
          </a:p>
          <a:p>
            <a:endParaRPr lang="en-US" dirty="0"/>
          </a:p>
          <a:p>
            <a:endParaRPr lang="fi-FI" dirty="0"/>
          </a:p>
          <a:p>
            <a:endParaRPr lang="fi-FI" dirty="0"/>
          </a:p>
          <a:p>
            <a:endParaRPr lang="en-US" b="1" i="1" dirty="0" smtClean="0"/>
          </a:p>
          <a:p>
            <a:endParaRPr lang="en-US" dirty="0" smtClean="0"/>
          </a:p>
          <a:p>
            <a:endParaRPr lang="en-US" dirty="0"/>
          </a:p>
        </p:txBody>
      </p:sp>
    </p:spTree>
    <p:extLst>
      <p:ext uri="{BB962C8B-B14F-4D97-AF65-F5344CB8AC3E}">
        <p14:creationId xmlns:p14="http://schemas.microsoft.com/office/powerpoint/2010/main" val="3180220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
            </a:r>
            <a:br>
              <a:rPr lang="fi-FI" dirty="0" smtClean="0"/>
            </a:br>
            <a:r>
              <a:rPr lang="fi-FI" dirty="0"/>
              <a:t/>
            </a:r>
            <a:br>
              <a:rPr lang="fi-FI" dirty="0"/>
            </a:br>
            <a:r>
              <a:rPr lang="fi-FI" dirty="0" smtClean="0"/>
              <a:t>Invest in the Supply </a:t>
            </a:r>
            <a:r>
              <a:rPr lang="fi-FI" dirty="0"/>
              <a:t>Chain</a:t>
            </a:r>
            <a:br>
              <a:rPr lang="fi-FI" dirty="0"/>
            </a:br>
            <a:r>
              <a:rPr lang="fi-FI" dirty="0"/>
              <a:t>We have a database of 3000 </a:t>
            </a:r>
            <a:r>
              <a:rPr lang="fi-FI" dirty="0" smtClean="0"/>
              <a:t>translators - Part 2</a:t>
            </a:r>
            <a:br>
              <a:rPr lang="fi-FI" dirty="0" smtClean="0"/>
            </a:br>
            <a:endParaRPr lang="fi-FI" dirty="0"/>
          </a:p>
        </p:txBody>
      </p:sp>
      <p:sp>
        <p:nvSpPr>
          <p:cNvPr id="3" name="Rectangle 2"/>
          <p:cNvSpPr/>
          <p:nvPr/>
        </p:nvSpPr>
        <p:spPr>
          <a:xfrm>
            <a:off x="467544" y="836712"/>
            <a:ext cx="7704856" cy="1477328"/>
          </a:xfrm>
          <a:prstGeom prst="rect">
            <a:avLst/>
          </a:prstGeom>
        </p:spPr>
        <p:txBody>
          <a:bodyPr wrap="square">
            <a:spAutoFit/>
          </a:bodyPr>
          <a:lstStyle/>
          <a:p>
            <a:endParaRPr lang="en-US" dirty="0"/>
          </a:p>
          <a:p>
            <a:endParaRPr lang="fi-FI" dirty="0"/>
          </a:p>
          <a:p>
            <a:endParaRPr lang="en-US" b="1" i="1" dirty="0" smtClean="0"/>
          </a:p>
          <a:p>
            <a:endParaRPr lang="en-US" dirty="0" smtClean="0"/>
          </a:p>
          <a:p>
            <a:endParaRPr lang="en-US" dirty="0"/>
          </a:p>
        </p:txBody>
      </p:sp>
      <p:sp>
        <p:nvSpPr>
          <p:cNvPr id="5" name="Rounded Rectangle 4"/>
          <p:cNvSpPr/>
          <p:nvPr/>
        </p:nvSpPr>
        <p:spPr>
          <a:xfrm>
            <a:off x="611560" y="1412776"/>
            <a:ext cx="2448272" cy="1368152"/>
          </a:xfrm>
          <a:prstGeom prst="roundRect">
            <a:avLst/>
          </a:prstGeom>
          <a:gradFill>
            <a:gsLst>
              <a:gs pos="0">
                <a:schemeClr val="accent1">
                  <a:tint val="66000"/>
                  <a:satMod val="160000"/>
                </a:schemeClr>
              </a:gs>
              <a:gs pos="33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solidFill>
                  <a:srgbClr val="002060"/>
                </a:solidFill>
                <a:effectLst>
                  <a:outerShdw blurRad="60007" dist="310007" dir="7680000" sy="30000" kx="1300200" algn="ctr" rotWithShape="0">
                    <a:prstClr val="black">
                      <a:alpha val="32000"/>
                    </a:prstClr>
                  </a:outerShdw>
                </a:effectLst>
              </a:rPr>
              <a:t>Number of translator needed: </a:t>
            </a:r>
            <a:r>
              <a:rPr lang="fi-FI" sz="2800" b="1" dirty="0" smtClean="0">
                <a:solidFill>
                  <a:srgbClr val="002060"/>
                </a:solidFill>
                <a:effectLst>
                  <a:outerShdw blurRad="60007" dist="310007" dir="7680000" sy="30000" kx="1300200" algn="ctr" rotWithShape="0">
                    <a:prstClr val="black">
                      <a:alpha val="32000"/>
                    </a:prstClr>
                  </a:outerShdw>
                </a:effectLst>
              </a:rPr>
              <a:t>17 </a:t>
            </a:r>
            <a:endParaRPr lang="fi-FI" sz="2800" dirty="0" smtClean="0">
              <a:solidFill>
                <a:srgbClr val="002060"/>
              </a:solidFill>
              <a:effectLst>
                <a:outerShdw blurRad="60007" dist="310007" dir="7680000" sy="30000" kx="1300200" algn="ctr" rotWithShape="0">
                  <a:prstClr val="black">
                    <a:alpha val="32000"/>
                  </a:prstClr>
                </a:outerShdw>
              </a:effectLst>
            </a:endParaRPr>
          </a:p>
        </p:txBody>
      </p:sp>
      <p:sp>
        <p:nvSpPr>
          <p:cNvPr id="6" name="Oval 5"/>
          <p:cNvSpPr/>
          <p:nvPr/>
        </p:nvSpPr>
        <p:spPr>
          <a:xfrm rot="19800611">
            <a:off x="1794247" y="2444879"/>
            <a:ext cx="2957939" cy="100375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solidFill>
                  <a:srgbClr val="002060"/>
                </a:solidFill>
                <a:effectLst>
                  <a:outerShdw blurRad="60007" dist="310007" dir="7680000" sy="30000" kx="1300200" algn="ctr" rotWithShape="0">
                    <a:prstClr val="black">
                      <a:alpha val="32000"/>
                    </a:prstClr>
                  </a:outerShdw>
                </a:effectLst>
              </a:rPr>
              <a:t>Impossible? </a:t>
            </a:r>
            <a:r>
              <a:rPr lang="fi-FI" dirty="0" smtClean="0"/>
              <a:t> </a:t>
            </a:r>
            <a:endParaRPr lang="fi-FI" dirty="0"/>
          </a:p>
        </p:txBody>
      </p:sp>
      <p:sp>
        <p:nvSpPr>
          <p:cNvPr id="7" name="Rounded Rectangle 6"/>
          <p:cNvSpPr/>
          <p:nvPr/>
        </p:nvSpPr>
        <p:spPr>
          <a:xfrm>
            <a:off x="2411760" y="4653136"/>
            <a:ext cx="2736304" cy="136815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solidFill>
                  <a:srgbClr val="002060"/>
                </a:solidFill>
                <a:effectLst>
                  <a:outerShdw blurRad="60007" dist="310007" dir="7680000" sy="30000" kx="1300200" algn="ctr" rotWithShape="0">
                    <a:prstClr val="black">
                      <a:alpha val="32000"/>
                    </a:prstClr>
                  </a:outerShdw>
                </a:effectLst>
              </a:rPr>
              <a:t>Question 1:</a:t>
            </a:r>
          </a:p>
          <a:p>
            <a:pPr algn="ctr"/>
            <a:r>
              <a:rPr lang="fi-FI" sz="2800" dirty="0" smtClean="0">
                <a:solidFill>
                  <a:srgbClr val="002060"/>
                </a:solidFill>
                <a:effectLst>
                  <a:outerShdw blurRad="60007" dist="310007" dir="7680000" sy="30000" kx="1300200" algn="ctr" rotWithShape="0">
                    <a:prstClr val="black">
                      <a:alpha val="32000"/>
                    </a:prstClr>
                  </a:outerShdw>
                </a:effectLst>
              </a:rPr>
              <a:t>How do we get closer to 17?</a:t>
            </a:r>
            <a:endParaRPr lang="fi-FI" sz="2800" dirty="0">
              <a:solidFill>
                <a:srgbClr val="002060"/>
              </a:solidFill>
              <a:effectLst>
                <a:outerShdw blurRad="60007" dist="310007" dir="7680000" sy="30000" kx="1300200" algn="ctr" rotWithShape="0">
                  <a:prstClr val="black">
                    <a:alpha val="32000"/>
                  </a:prstClr>
                </a:outerShdw>
              </a:effectLst>
            </a:endParaRPr>
          </a:p>
        </p:txBody>
      </p:sp>
      <p:sp>
        <p:nvSpPr>
          <p:cNvPr id="8" name="Rounded Rectangle 7"/>
          <p:cNvSpPr/>
          <p:nvPr/>
        </p:nvSpPr>
        <p:spPr>
          <a:xfrm>
            <a:off x="4907841" y="3020395"/>
            <a:ext cx="2736304" cy="136815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solidFill>
                  <a:srgbClr val="002060"/>
                </a:solidFill>
                <a:effectLst>
                  <a:outerShdw blurRad="60007" dist="310007" dir="7680000" sy="30000" kx="1300200" algn="ctr" rotWithShape="0">
                    <a:prstClr val="black">
                      <a:alpha val="32000"/>
                    </a:prstClr>
                  </a:outerShdw>
                </a:effectLst>
              </a:rPr>
              <a:t>Question 2:</a:t>
            </a:r>
          </a:p>
          <a:p>
            <a:pPr algn="ctr"/>
            <a:r>
              <a:rPr lang="fi-FI" sz="2800" dirty="0" smtClean="0">
                <a:solidFill>
                  <a:srgbClr val="002060"/>
                </a:solidFill>
                <a:effectLst>
                  <a:outerShdw blurRad="60007" dist="310007" dir="7680000" sy="30000" kx="1300200" algn="ctr" rotWithShape="0">
                    <a:prstClr val="black">
                      <a:alpha val="32000"/>
                    </a:prstClr>
                  </a:outerShdw>
                </a:effectLst>
              </a:rPr>
              <a:t>Why 17 better than 3000?</a:t>
            </a:r>
            <a:endParaRPr lang="fi-FI" sz="2800" dirty="0">
              <a:solidFill>
                <a:srgbClr val="002060"/>
              </a:solidFill>
              <a:effectLst>
                <a:outerShdw blurRad="60007" dist="310007" dir="7680000" sy="30000" kx="1300200" algn="ctr" rotWithShape="0">
                  <a:prstClr val="black">
                    <a:alpha val="32000"/>
                  </a:prstClr>
                </a:outerShdw>
              </a:effectLst>
            </a:endParaRPr>
          </a:p>
        </p:txBody>
      </p:sp>
      <p:sp>
        <p:nvSpPr>
          <p:cNvPr id="9" name="Rounded Rectangle 8"/>
          <p:cNvSpPr/>
          <p:nvPr/>
        </p:nvSpPr>
        <p:spPr>
          <a:xfrm>
            <a:off x="6275993" y="1362512"/>
            <a:ext cx="2736304" cy="136815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solidFill>
                  <a:srgbClr val="002060"/>
                </a:solidFill>
                <a:effectLst>
                  <a:outerShdw blurRad="60007" dist="310007" dir="7680000" sy="30000" kx="1300200" algn="ctr" rotWithShape="0">
                    <a:prstClr val="black">
                      <a:alpha val="32000"/>
                    </a:prstClr>
                  </a:outerShdw>
                </a:effectLst>
              </a:rPr>
              <a:t>Question 3:</a:t>
            </a:r>
          </a:p>
          <a:p>
            <a:pPr algn="ctr"/>
            <a:r>
              <a:rPr lang="fi-FI" sz="2800" dirty="0" smtClean="0">
                <a:solidFill>
                  <a:srgbClr val="002060"/>
                </a:solidFill>
                <a:effectLst>
                  <a:outerShdw blurRad="60007" dist="310007" dir="7680000" sy="30000" kx="1300200" algn="ctr" rotWithShape="0">
                    <a:prstClr val="black">
                      <a:alpha val="32000"/>
                    </a:prstClr>
                  </a:outerShdw>
                </a:effectLst>
              </a:rPr>
              <a:t>Why should we care?</a:t>
            </a:r>
            <a:endParaRPr lang="fi-FI" sz="2800" dirty="0">
              <a:solidFill>
                <a:srgbClr val="002060"/>
              </a:solidFill>
              <a:effectLst>
                <a:outerShdw blurRad="60007" dist="310007" dir="7680000" sy="30000" kx="1300200" algn="ctr" rotWithShape="0">
                  <a:prstClr val="black">
                    <a:alpha val="32000"/>
                  </a:prstClr>
                </a:outerShdw>
              </a:effectLst>
            </a:endParaRPr>
          </a:p>
        </p:txBody>
      </p:sp>
      <p:sp>
        <p:nvSpPr>
          <p:cNvPr id="4" name="Right Arrow 3"/>
          <p:cNvSpPr/>
          <p:nvPr/>
        </p:nvSpPr>
        <p:spPr>
          <a:xfrm rot="3621851">
            <a:off x="2772451" y="3842322"/>
            <a:ext cx="1046756" cy="55675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ight Arrow 9"/>
          <p:cNvSpPr/>
          <p:nvPr/>
        </p:nvSpPr>
        <p:spPr>
          <a:xfrm rot="2336181">
            <a:off x="3853611" y="3218533"/>
            <a:ext cx="1061707" cy="55675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Right Arrow 10"/>
          <p:cNvSpPr/>
          <p:nvPr/>
        </p:nvSpPr>
        <p:spPr>
          <a:xfrm rot="21261385">
            <a:off x="4720313" y="2029595"/>
            <a:ext cx="1431776" cy="55675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4586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
            </a:r>
            <a:br>
              <a:rPr lang="fi-FI" dirty="0" smtClean="0"/>
            </a:br>
            <a:r>
              <a:rPr lang="fi-FI" dirty="0"/>
              <a:t/>
            </a:r>
            <a:br>
              <a:rPr lang="fi-FI" dirty="0"/>
            </a:br>
            <a:r>
              <a:rPr lang="fi-FI" dirty="0" smtClean="0"/>
              <a:t>Invest in the Supply </a:t>
            </a:r>
            <a:r>
              <a:rPr lang="fi-FI" dirty="0"/>
              <a:t>Chain</a:t>
            </a:r>
            <a:br>
              <a:rPr lang="fi-FI" dirty="0"/>
            </a:br>
            <a:r>
              <a:rPr lang="fi-FI" dirty="0"/>
              <a:t>We have a database of 3000 </a:t>
            </a:r>
            <a:r>
              <a:rPr lang="fi-FI" dirty="0" smtClean="0"/>
              <a:t>translators - Part 2</a:t>
            </a:r>
            <a:br>
              <a:rPr lang="fi-FI" dirty="0" smtClean="0"/>
            </a:br>
            <a:endParaRPr lang="fi-FI" dirty="0"/>
          </a:p>
        </p:txBody>
      </p:sp>
      <p:sp>
        <p:nvSpPr>
          <p:cNvPr id="3" name="Rectangle 2"/>
          <p:cNvSpPr/>
          <p:nvPr/>
        </p:nvSpPr>
        <p:spPr>
          <a:xfrm>
            <a:off x="467544" y="836712"/>
            <a:ext cx="7704856" cy="1477328"/>
          </a:xfrm>
          <a:prstGeom prst="rect">
            <a:avLst/>
          </a:prstGeom>
        </p:spPr>
        <p:txBody>
          <a:bodyPr wrap="square">
            <a:spAutoFit/>
          </a:bodyPr>
          <a:lstStyle/>
          <a:p>
            <a:endParaRPr lang="en-US" dirty="0"/>
          </a:p>
          <a:p>
            <a:endParaRPr lang="fi-FI" dirty="0"/>
          </a:p>
          <a:p>
            <a:endParaRPr lang="en-US" b="1" i="1" dirty="0" smtClean="0"/>
          </a:p>
          <a:p>
            <a:endParaRPr lang="en-US" dirty="0" smtClean="0"/>
          </a:p>
          <a:p>
            <a:endParaRPr lang="en-US" dirty="0"/>
          </a:p>
        </p:txBody>
      </p:sp>
      <p:sp>
        <p:nvSpPr>
          <p:cNvPr id="7" name="Rounded Rectangle 6"/>
          <p:cNvSpPr/>
          <p:nvPr/>
        </p:nvSpPr>
        <p:spPr>
          <a:xfrm>
            <a:off x="467544" y="1196752"/>
            <a:ext cx="2736304" cy="136815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solidFill>
                  <a:srgbClr val="002060"/>
                </a:solidFill>
                <a:effectLst>
                  <a:outerShdw blurRad="60007" dist="310007" dir="7680000" sy="30000" kx="1300200" algn="ctr" rotWithShape="0">
                    <a:prstClr val="black">
                      <a:alpha val="32000"/>
                    </a:prstClr>
                  </a:outerShdw>
                </a:effectLst>
              </a:rPr>
              <a:t>Question 1:</a:t>
            </a:r>
          </a:p>
          <a:p>
            <a:pPr algn="ctr"/>
            <a:r>
              <a:rPr lang="fi-FI" sz="2800" dirty="0" smtClean="0">
                <a:solidFill>
                  <a:srgbClr val="002060"/>
                </a:solidFill>
                <a:effectLst>
                  <a:outerShdw blurRad="60007" dist="310007" dir="7680000" sy="30000" kx="1300200" algn="ctr" rotWithShape="0">
                    <a:prstClr val="black">
                      <a:alpha val="32000"/>
                    </a:prstClr>
                  </a:outerShdw>
                </a:effectLst>
              </a:rPr>
              <a:t>How do we get closer to 17 ?</a:t>
            </a:r>
            <a:endParaRPr lang="fi-FI" sz="2800" dirty="0">
              <a:solidFill>
                <a:srgbClr val="002060"/>
              </a:solidFill>
              <a:effectLst>
                <a:outerShdw blurRad="60007" dist="310007" dir="7680000" sy="30000" kx="1300200" algn="ctr" rotWithShape="0">
                  <a:prstClr val="black">
                    <a:alpha val="32000"/>
                  </a:prstClr>
                </a:outerShdw>
              </a:effectLst>
            </a:endParaRPr>
          </a:p>
        </p:txBody>
      </p:sp>
      <p:sp>
        <p:nvSpPr>
          <p:cNvPr id="4" name="Rounded Rectangle 3"/>
          <p:cNvSpPr/>
          <p:nvPr/>
        </p:nvSpPr>
        <p:spPr>
          <a:xfrm>
            <a:off x="467544" y="2708920"/>
            <a:ext cx="8064896" cy="72008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smtClean="0">
                <a:solidFill>
                  <a:schemeClr val="tx2">
                    <a:lumMod val="50000"/>
                  </a:schemeClr>
                </a:solidFill>
              </a:rPr>
              <a:t>Specialization and focus on giver customers, verticals and markets</a:t>
            </a:r>
            <a:endParaRPr lang="fi-FI" sz="2000" b="1" dirty="0">
              <a:solidFill>
                <a:schemeClr val="tx2">
                  <a:lumMod val="50000"/>
                </a:schemeClr>
              </a:solidFill>
            </a:endParaRPr>
          </a:p>
        </p:txBody>
      </p:sp>
      <p:sp>
        <p:nvSpPr>
          <p:cNvPr id="10" name="Rounded Rectangle 9"/>
          <p:cNvSpPr/>
          <p:nvPr/>
        </p:nvSpPr>
        <p:spPr>
          <a:xfrm>
            <a:off x="467544" y="3573016"/>
            <a:ext cx="8064896" cy="72008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smtClean="0">
                <a:solidFill>
                  <a:schemeClr val="tx2">
                    <a:lumMod val="50000"/>
                  </a:schemeClr>
                </a:solidFill>
              </a:rPr>
              <a:t>Account Management: grow clients to keep translators busy</a:t>
            </a:r>
            <a:endParaRPr lang="fi-FI" sz="2000" b="1" dirty="0">
              <a:solidFill>
                <a:schemeClr val="tx2">
                  <a:lumMod val="50000"/>
                </a:schemeClr>
              </a:solidFill>
            </a:endParaRPr>
          </a:p>
        </p:txBody>
      </p:sp>
      <p:sp>
        <p:nvSpPr>
          <p:cNvPr id="11" name="Rounded Rectangle 10"/>
          <p:cNvSpPr/>
          <p:nvPr/>
        </p:nvSpPr>
        <p:spPr>
          <a:xfrm>
            <a:off x="467544" y="4417680"/>
            <a:ext cx="8064896" cy="72008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smtClean="0">
                <a:solidFill>
                  <a:schemeClr val="tx2">
                    <a:lumMod val="50000"/>
                  </a:schemeClr>
                </a:solidFill>
              </a:rPr>
              <a:t>Invest in Vendor Relationship Management</a:t>
            </a:r>
            <a:endParaRPr lang="fi-FI" sz="2000" b="1" dirty="0">
              <a:solidFill>
                <a:schemeClr val="tx2">
                  <a:lumMod val="50000"/>
                </a:schemeClr>
              </a:solidFill>
            </a:endParaRPr>
          </a:p>
        </p:txBody>
      </p:sp>
      <p:sp>
        <p:nvSpPr>
          <p:cNvPr id="12" name="Rounded Rectangle 11"/>
          <p:cNvSpPr/>
          <p:nvPr/>
        </p:nvSpPr>
        <p:spPr>
          <a:xfrm>
            <a:off x="467544" y="5274920"/>
            <a:ext cx="8064896" cy="72008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smtClean="0">
                <a:solidFill>
                  <a:schemeClr val="tx2">
                    <a:lumMod val="50000"/>
                  </a:schemeClr>
                </a:solidFill>
              </a:rPr>
              <a:t>Be desirable: make transaltors want working for you</a:t>
            </a:r>
            <a:endParaRPr lang="fi-FI" sz="2000" b="1" dirty="0">
              <a:solidFill>
                <a:schemeClr val="tx2">
                  <a:lumMod val="50000"/>
                </a:schemeClr>
              </a:solidFill>
            </a:endParaRPr>
          </a:p>
        </p:txBody>
      </p:sp>
    </p:spTree>
    <p:extLst>
      <p:ext uri="{BB962C8B-B14F-4D97-AF65-F5344CB8AC3E}">
        <p14:creationId xmlns:p14="http://schemas.microsoft.com/office/powerpoint/2010/main" val="124586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
            </a:r>
            <a:br>
              <a:rPr lang="fi-FI" dirty="0" smtClean="0"/>
            </a:br>
            <a:r>
              <a:rPr lang="fi-FI" dirty="0"/>
              <a:t/>
            </a:r>
            <a:br>
              <a:rPr lang="fi-FI" dirty="0"/>
            </a:br>
            <a:r>
              <a:rPr lang="fi-FI" dirty="0" smtClean="0"/>
              <a:t>Invest in the Supply </a:t>
            </a:r>
            <a:r>
              <a:rPr lang="fi-FI" dirty="0"/>
              <a:t>Chain</a:t>
            </a:r>
            <a:br>
              <a:rPr lang="fi-FI" dirty="0"/>
            </a:br>
            <a:r>
              <a:rPr lang="fi-FI" dirty="0"/>
              <a:t>We have a database of 3000 </a:t>
            </a:r>
            <a:r>
              <a:rPr lang="fi-FI" dirty="0" smtClean="0"/>
              <a:t>translators - Part 2</a:t>
            </a:r>
            <a:br>
              <a:rPr lang="fi-FI" dirty="0" smtClean="0"/>
            </a:br>
            <a:endParaRPr lang="fi-FI" dirty="0"/>
          </a:p>
        </p:txBody>
      </p:sp>
      <p:sp>
        <p:nvSpPr>
          <p:cNvPr id="3" name="Rectangle 2"/>
          <p:cNvSpPr/>
          <p:nvPr/>
        </p:nvSpPr>
        <p:spPr>
          <a:xfrm>
            <a:off x="467544" y="836712"/>
            <a:ext cx="7704856" cy="1477328"/>
          </a:xfrm>
          <a:prstGeom prst="rect">
            <a:avLst/>
          </a:prstGeom>
        </p:spPr>
        <p:txBody>
          <a:bodyPr wrap="square">
            <a:spAutoFit/>
          </a:bodyPr>
          <a:lstStyle/>
          <a:p>
            <a:endParaRPr lang="en-US" dirty="0"/>
          </a:p>
          <a:p>
            <a:endParaRPr lang="fi-FI" dirty="0"/>
          </a:p>
          <a:p>
            <a:endParaRPr lang="en-US" b="1" i="1" dirty="0" smtClean="0"/>
          </a:p>
          <a:p>
            <a:endParaRPr lang="en-US" dirty="0" smtClean="0"/>
          </a:p>
          <a:p>
            <a:endParaRPr lang="en-US" dirty="0"/>
          </a:p>
        </p:txBody>
      </p:sp>
      <p:sp>
        <p:nvSpPr>
          <p:cNvPr id="7" name="Rounded Rectangle 6"/>
          <p:cNvSpPr/>
          <p:nvPr/>
        </p:nvSpPr>
        <p:spPr>
          <a:xfrm>
            <a:off x="467544" y="1196752"/>
            <a:ext cx="2736304" cy="136815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solidFill>
                  <a:srgbClr val="002060"/>
                </a:solidFill>
                <a:effectLst>
                  <a:outerShdw blurRad="60007" dist="310007" dir="7680000" sy="30000" kx="1300200" algn="ctr" rotWithShape="0">
                    <a:prstClr val="black">
                      <a:alpha val="32000"/>
                    </a:prstClr>
                  </a:outerShdw>
                </a:effectLst>
              </a:rPr>
              <a:t>Question 2:</a:t>
            </a:r>
          </a:p>
          <a:p>
            <a:pPr algn="ctr"/>
            <a:r>
              <a:rPr lang="fi-FI" sz="2800" dirty="0">
                <a:solidFill>
                  <a:srgbClr val="002060"/>
                </a:solidFill>
                <a:effectLst>
                  <a:outerShdw blurRad="60007" dist="310007" dir="7680000" sy="30000" kx="1300200" algn="ctr" rotWithShape="0">
                    <a:prstClr val="black">
                      <a:alpha val="32000"/>
                    </a:prstClr>
                  </a:outerShdw>
                </a:effectLst>
              </a:rPr>
              <a:t>Why 17 better than 3000?</a:t>
            </a:r>
          </a:p>
        </p:txBody>
      </p:sp>
      <p:sp>
        <p:nvSpPr>
          <p:cNvPr id="4" name="Rounded Rectangle 3"/>
          <p:cNvSpPr/>
          <p:nvPr/>
        </p:nvSpPr>
        <p:spPr>
          <a:xfrm>
            <a:off x="467544" y="2708920"/>
            <a:ext cx="8064896" cy="72008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smtClean="0">
                <a:solidFill>
                  <a:schemeClr val="tx2">
                    <a:lumMod val="50000"/>
                  </a:schemeClr>
                </a:solidFill>
              </a:rPr>
              <a:t>Easier to manage</a:t>
            </a:r>
            <a:endParaRPr lang="fi-FI" sz="2000" b="1" dirty="0">
              <a:solidFill>
                <a:schemeClr val="tx2">
                  <a:lumMod val="50000"/>
                </a:schemeClr>
              </a:solidFill>
            </a:endParaRPr>
          </a:p>
        </p:txBody>
      </p:sp>
      <p:sp>
        <p:nvSpPr>
          <p:cNvPr id="10" name="Rounded Rectangle 9"/>
          <p:cNvSpPr/>
          <p:nvPr/>
        </p:nvSpPr>
        <p:spPr>
          <a:xfrm>
            <a:off x="467544" y="3573016"/>
            <a:ext cx="8064896" cy="72008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smtClean="0">
                <a:solidFill>
                  <a:schemeClr val="tx2">
                    <a:lumMod val="50000"/>
                  </a:schemeClr>
                </a:solidFill>
              </a:rPr>
              <a:t>Better control over availability </a:t>
            </a:r>
            <a:endParaRPr lang="fi-FI" sz="2000" b="1" dirty="0">
              <a:solidFill>
                <a:schemeClr val="tx2">
                  <a:lumMod val="50000"/>
                </a:schemeClr>
              </a:solidFill>
            </a:endParaRPr>
          </a:p>
        </p:txBody>
      </p:sp>
      <p:sp>
        <p:nvSpPr>
          <p:cNvPr id="11" name="Rounded Rectangle 10"/>
          <p:cNvSpPr/>
          <p:nvPr/>
        </p:nvSpPr>
        <p:spPr>
          <a:xfrm>
            <a:off x="467544" y="4417680"/>
            <a:ext cx="8064896" cy="72008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smtClean="0">
                <a:solidFill>
                  <a:schemeClr val="tx2">
                    <a:lumMod val="50000"/>
                  </a:schemeClr>
                </a:solidFill>
              </a:rPr>
              <a:t>Better control of quality</a:t>
            </a:r>
            <a:endParaRPr lang="fi-FI" sz="2000" b="1" dirty="0">
              <a:solidFill>
                <a:schemeClr val="tx2">
                  <a:lumMod val="50000"/>
                </a:schemeClr>
              </a:solidFill>
            </a:endParaRPr>
          </a:p>
        </p:txBody>
      </p:sp>
      <p:sp>
        <p:nvSpPr>
          <p:cNvPr id="12" name="Rounded Rectangle 11"/>
          <p:cNvSpPr/>
          <p:nvPr/>
        </p:nvSpPr>
        <p:spPr>
          <a:xfrm>
            <a:off x="467544" y="5274920"/>
            <a:ext cx="8064896" cy="72008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smtClean="0">
                <a:solidFill>
                  <a:schemeClr val="tx2">
                    <a:lumMod val="50000"/>
                  </a:schemeClr>
                </a:solidFill>
              </a:rPr>
              <a:t>Better relationships</a:t>
            </a:r>
            <a:endParaRPr lang="fi-FI" sz="2000" b="1" dirty="0">
              <a:solidFill>
                <a:schemeClr val="tx2">
                  <a:lumMod val="50000"/>
                </a:schemeClr>
              </a:solidFill>
            </a:endParaRPr>
          </a:p>
        </p:txBody>
      </p:sp>
    </p:spTree>
    <p:extLst>
      <p:ext uri="{BB962C8B-B14F-4D97-AF65-F5344CB8AC3E}">
        <p14:creationId xmlns:p14="http://schemas.microsoft.com/office/powerpoint/2010/main" val="103650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
            </a:r>
            <a:br>
              <a:rPr lang="fi-FI" dirty="0" smtClean="0"/>
            </a:br>
            <a:r>
              <a:rPr lang="fi-FI" dirty="0"/>
              <a:t/>
            </a:r>
            <a:br>
              <a:rPr lang="fi-FI" dirty="0"/>
            </a:br>
            <a:r>
              <a:rPr lang="fi-FI" dirty="0" smtClean="0"/>
              <a:t>Invest in the Supply </a:t>
            </a:r>
            <a:r>
              <a:rPr lang="fi-FI" dirty="0"/>
              <a:t>Chain</a:t>
            </a:r>
            <a:br>
              <a:rPr lang="fi-FI" dirty="0"/>
            </a:br>
            <a:r>
              <a:rPr lang="fi-FI" dirty="0"/>
              <a:t>We have a database of 3000 </a:t>
            </a:r>
            <a:r>
              <a:rPr lang="fi-FI" dirty="0" smtClean="0"/>
              <a:t>translators - Part 2</a:t>
            </a:r>
            <a:br>
              <a:rPr lang="fi-FI" dirty="0" smtClean="0"/>
            </a:br>
            <a:endParaRPr lang="fi-FI" dirty="0"/>
          </a:p>
        </p:txBody>
      </p:sp>
      <p:sp>
        <p:nvSpPr>
          <p:cNvPr id="3" name="Rectangle 2"/>
          <p:cNvSpPr/>
          <p:nvPr/>
        </p:nvSpPr>
        <p:spPr>
          <a:xfrm>
            <a:off x="467544" y="836712"/>
            <a:ext cx="7704856" cy="1477328"/>
          </a:xfrm>
          <a:prstGeom prst="rect">
            <a:avLst/>
          </a:prstGeom>
        </p:spPr>
        <p:txBody>
          <a:bodyPr wrap="square">
            <a:spAutoFit/>
          </a:bodyPr>
          <a:lstStyle/>
          <a:p>
            <a:endParaRPr lang="en-US" dirty="0"/>
          </a:p>
          <a:p>
            <a:endParaRPr lang="fi-FI" dirty="0"/>
          </a:p>
          <a:p>
            <a:endParaRPr lang="en-US" b="1" i="1" dirty="0" smtClean="0"/>
          </a:p>
          <a:p>
            <a:endParaRPr lang="en-US" dirty="0" smtClean="0"/>
          </a:p>
          <a:p>
            <a:endParaRPr lang="en-US" dirty="0"/>
          </a:p>
        </p:txBody>
      </p:sp>
      <p:sp>
        <p:nvSpPr>
          <p:cNvPr id="7" name="Rounded Rectangle 6"/>
          <p:cNvSpPr/>
          <p:nvPr/>
        </p:nvSpPr>
        <p:spPr>
          <a:xfrm>
            <a:off x="467544" y="1412776"/>
            <a:ext cx="2736304" cy="136815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solidFill>
                  <a:srgbClr val="002060"/>
                </a:solidFill>
                <a:effectLst>
                  <a:outerShdw blurRad="60007" dist="310007" dir="7680000" sy="30000" kx="1300200" algn="ctr" rotWithShape="0">
                    <a:prstClr val="black">
                      <a:alpha val="32000"/>
                    </a:prstClr>
                  </a:outerShdw>
                </a:effectLst>
              </a:rPr>
              <a:t>Question 3:</a:t>
            </a:r>
          </a:p>
          <a:p>
            <a:pPr algn="ctr"/>
            <a:r>
              <a:rPr lang="fi-FI" sz="2800" dirty="0">
                <a:solidFill>
                  <a:srgbClr val="002060"/>
                </a:solidFill>
                <a:effectLst>
                  <a:outerShdw blurRad="60007" dist="310007" dir="7680000" sy="30000" kx="1300200" algn="ctr" rotWithShape="0">
                    <a:prstClr val="black">
                      <a:alpha val="32000"/>
                    </a:prstClr>
                  </a:outerShdw>
                </a:effectLst>
              </a:rPr>
              <a:t>Why should we care?</a:t>
            </a:r>
          </a:p>
        </p:txBody>
      </p:sp>
      <p:sp>
        <p:nvSpPr>
          <p:cNvPr id="10" name="Rounded Rectangle 9"/>
          <p:cNvSpPr/>
          <p:nvPr/>
        </p:nvSpPr>
        <p:spPr>
          <a:xfrm>
            <a:off x="467544" y="3356992"/>
            <a:ext cx="8064896" cy="9361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smtClean="0">
                <a:solidFill>
                  <a:schemeClr val="tx2">
                    <a:lumMod val="50000"/>
                  </a:schemeClr>
                </a:solidFill>
              </a:rPr>
              <a:t>Everyone running an LSP should care, cause a well managed supply chain is at the core of her/his business efficiency and profitability</a:t>
            </a:r>
            <a:endParaRPr lang="fi-FI" sz="2000" b="1" dirty="0">
              <a:solidFill>
                <a:schemeClr val="tx2">
                  <a:lumMod val="50000"/>
                </a:schemeClr>
              </a:solidFill>
            </a:endParaRPr>
          </a:p>
        </p:txBody>
      </p:sp>
    </p:spTree>
    <p:extLst>
      <p:ext uri="{BB962C8B-B14F-4D97-AF65-F5344CB8AC3E}">
        <p14:creationId xmlns:p14="http://schemas.microsoft.com/office/powerpoint/2010/main" val="103650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Invest in Clients</a:t>
            </a:r>
            <a:endParaRPr lang="fi-FI" dirty="0"/>
          </a:p>
        </p:txBody>
      </p:sp>
      <p:sp>
        <p:nvSpPr>
          <p:cNvPr id="3" name="Rectangle 2"/>
          <p:cNvSpPr/>
          <p:nvPr/>
        </p:nvSpPr>
        <p:spPr>
          <a:xfrm>
            <a:off x="467544" y="836712"/>
            <a:ext cx="7704856" cy="1200329"/>
          </a:xfrm>
          <a:prstGeom prst="rect">
            <a:avLst/>
          </a:prstGeom>
        </p:spPr>
        <p:txBody>
          <a:bodyPr wrap="square">
            <a:spAutoFit/>
          </a:bodyPr>
          <a:lstStyle/>
          <a:p>
            <a:endParaRPr lang="fi-FI" dirty="0"/>
          </a:p>
          <a:p>
            <a:endParaRPr lang="en-US" b="1" i="1" dirty="0" smtClean="0"/>
          </a:p>
          <a:p>
            <a:endParaRPr lang="en-US" dirty="0" smtClean="0"/>
          </a:p>
          <a:p>
            <a:endParaRPr lang="en-US" dirty="0"/>
          </a:p>
        </p:txBody>
      </p:sp>
      <p:sp>
        <p:nvSpPr>
          <p:cNvPr id="5" name="Rounded Rectangle 4"/>
          <p:cNvSpPr/>
          <p:nvPr/>
        </p:nvSpPr>
        <p:spPr>
          <a:xfrm>
            <a:off x="467544" y="1135609"/>
            <a:ext cx="8064896" cy="9361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smtClean="0">
                <a:solidFill>
                  <a:schemeClr val="tx2">
                    <a:lumMod val="50000"/>
                  </a:schemeClr>
                </a:solidFill>
              </a:rPr>
              <a:t>Good Account Management</a:t>
            </a:r>
            <a:endParaRPr lang="fi-FI" sz="2000" b="1" dirty="0">
              <a:solidFill>
                <a:schemeClr val="tx2">
                  <a:lumMod val="50000"/>
                </a:schemeClr>
              </a:solidFill>
            </a:endParaRPr>
          </a:p>
        </p:txBody>
      </p:sp>
      <p:sp>
        <p:nvSpPr>
          <p:cNvPr id="6" name="Rounded Rectangle 5"/>
          <p:cNvSpPr/>
          <p:nvPr/>
        </p:nvSpPr>
        <p:spPr>
          <a:xfrm>
            <a:off x="517456" y="2348880"/>
            <a:ext cx="8064896" cy="9361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smtClean="0">
                <a:solidFill>
                  <a:schemeClr val="tx2">
                    <a:lumMod val="50000"/>
                  </a:schemeClr>
                </a:solidFill>
              </a:rPr>
              <a:t>Quality Matching</a:t>
            </a:r>
          </a:p>
          <a:p>
            <a:pPr algn="ctr"/>
            <a:r>
              <a:rPr lang="fi-FI" sz="2000" b="1" dirty="0" smtClean="0">
                <a:solidFill>
                  <a:schemeClr val="tx2">
                    <a:lumMod val="50000"/>
                  </a:schemeClr>
                </a:solidFill>
              </a:rPr>
              <a:t>”This translation is no good” –  ”I just need to understand what it reads” </a:t>
            </a:r>
            <a:endParaRPr lang="fi-FI" sz="2000" b="1" dirty="0">
              <a:solidFill>
                <a:schemeClr val="tx2">
                  <a:lumMod val="50000"/>
                </a:schemeClr>
              </a:solidFill>
            </a:endParaRPr>
          </a:p>
        </p:txBody>
      </p:sp>
      <p:sp>
        <p:nvSpPr>
          <p:cNvPr id="7" name="Rounded Rectangle 6"/>
          <p:cNvSpPr/>
          <p:nvPr/>
        </p:nvSpPr>
        <p:spPr>
          <a:xfrm>
            <a:off x="517456" y="3661792"/>
            <a:ext cx="8064896" cy="9361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smtClean="0">
                <a:solidFill>
                  <a:schemeClr val="tx2">
                    <a:lumMod val="50000"/>
                  </a:schemeClr>
                </a:solidFill>
              </a:rPr>
              <a:t>Deadline Matching</a:t>
            </a:r>
            <a:endParaRPr lang="fi-FI" sz="2000" b="1" dirty="0">
              <a:solidFill>
                <a:schemeClr val="tx2">
                  <a:lumMod val="50000"/>
                </a:schemeClr>
              </a:solidFill>
            </a:endParaRPr>
          </a:p>
        </p:txBody>
      </p:sp>
      <p:sp>
        <p:nvSpPr>
          <p:cNvPr id="8" name="Rounded Rectangle 7"/>
          <p:cNvSpPr/>
          <p:nvPr/>
        </p:nvSpPr>
        <p:spPr>
          <a:xfrm>
            <a:off x="517456" y="4941168"/>
            <a:ext cx="8064896" cy="9361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smtClean="0">
                <a:solidFill>
                  <a:schemeClr val="tx2">
                    <a:lumMod val="50000"/>
                  </a:schemeClr>
                </a:solidFill>
              </a:rPr>
              <a:t>Closing the ”Sales – Production” Gap</a:t>
            </a:r>
            <a:endParaRPr lang="fi-FI" sz="2000" b="1" dirty="0">
              <a:solidFill>
                <a:schemeClr val="tx2">
                  <a:lumMod val="50000"/>
                </a:schemeClr>
              </a:solidFill>
            </a:endParaRPr>
          </a:p>
        </p:txBody>
      </p:sp>
    </p:spTree>
    <p:extLst>
      <p:ext uri="{BB962C8B-B14F-4D97-AF65-F5344CB8AC3E}">
        <p14:creationId xmlns:p14="http://schemas.microsoft.com/office/powerpoint/2010/main" val="56273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Invest in Technology</a:t>
            </a:r>
            <a:endParaRPr lang="fi-FI" dirty="0"/>
          </a:p>
        </p:txBody>
      </p:sp>
      <p:sp>
        <p:nvSpPr>
          <p:cNvPr id="3" name="Rectangle 2"/>
          <p:cNvSpPr/>
          <p:nvPr/>
        </p:nvSpPr>
        <p:spPr>
          <a:xfrm>
            <a:off x="467544" y="896184"/>
            <a:ext cx="7704856" cy="6370975"/>
          </a:xfrm>
          <a:prstGeom prst="rect">
            <a:avLst/>
          </a:prstGeom>
        </p:spPr>
        <p:txBody>
          <a:bodyPr wrap="square">
            <a:spAutoFit/>
          </a:bodyPr>
          <a:lstStyle/>
          <a:p>
            <a:endParaRPr lang="en-US" dirty="0" smtClean="0"/>
          </a:p>
          <a:p>
            <a:r>
              <a:rPr lang="en-US" sz="2000" dirty="0" smtClean="0"/>
              <a:t>Translation business is a technology business</a:t>
            </a:r>
          </a:p>
          <a:p>
            <a:endParaRPr lang="en-US" sz="2000" dirty="0"/>
          </a:p>
          <a:p>
            <a:r>
              <a:rPr lang="en-US" sz="2000" dirty="0" smtClean="0"/>
              <a:t>Embrace technology at all level: in order to gain in productivity, internal efficiency or provide added value to customers</a:t>
            </a:r>
            <a:endParaRPr lang="en-US" sz="2000" dirty="0"/>
          </a:p>
          <a:p>
            <a:endParaRPr lang="en-US" sz="2000" dirty="0" smtClean="0"/>
          </a:p>
          <a:p>
            <a:r>
              <a:rPr lang="en-US" sz="2000" dirty="0" smtClean="0"/>
              <a:t>Make you math: ROI</a:t>
            </a:r>
            <a:endParaRPr lang="en-US" sz="2000" dirty="0"/>
          </a:p>
          <a:p>
            <a:endParaRPr lang="en-US" sz="2000" dirty="0" smtClean="0"/>
          </a:p>
          <a:p>
            <a:r>
              <a:rPr lang="en-US" sz="2000" dirty="0" smtClean="0"/>
              <a:t>Automation </a:t>
            </a:r>
            <a:r>
              <a:rPr lang="en-US" sz="2000" dirty="0"/>
              <a:t>of processes and repetitive </a:t>
            </a:r>
            <a:r>
              <a:rPr lang="en-US" sz="2000" dirty="0" smtClean="0"/>
              <a:t>activities</a:t>
            </a:r>
          </a:p>
          <a:p>
            <a:endParaRPr lang="en-US" sz="2000" dirty="0"/>
          </a:p>
          <a:p>
            <a:r>
              <a:rPr lang="en-US" sz="2000" dirty="0" smtClean="0"/>
              <a:t>Facilitate people’s work: translators, project managers, managers, sales</a:t>
            </a:r>
          </a:p>
          <a:p>
            <a:endParaRPr lang="en-US" sz="2000" dirty="0"/>
          </a:p>
          <a:p>
            <a:r>
              <a:rPr lang="en-US" sz="2000" dirty="0" smtClean="0"/>
              <a:t>Facilitate customers in approaching LSPs</a:t>
            </a:r>
          </a:p>
          <a:p>
            <a:endParaRPr lang="en-US" sz="2000" dirty="0"/>
          </a:p>
          <a:p>
            <a:r>
              <a:rPr lang="en-US" sz="2000" dirty="0"/>
              <a:t>Hire </a:t>
            </a:r>
            <a:r>
              <a:rPr lang="en-US" sz="2000" dirty="0" smtClean="0"/>
              <a:t>tech-savvy </a:t>
            </a:r>
            <a:r>
              <a:rPr lang="en-US" sz="2000" dirty="0"/>
              <a:t>people</a:t>
            </a:r>
          </a:p>
          <a:p>
            <a:endParaRPr lang="en-US" dirty="0"/>
          </a:p>
          <a:p>
            <a:endParaRPr lang="fi-FI" dirty="0"/>
          </a:p>
          <a:p>
            <a:endParaRPr lang="en-US" b="1" i="1" dirty="0" smtClean="0"/>
          </a:p>
          <a:p>
            <a:endParaRPr lang="en-US" dirty="0" smtClean="0"/>
          </a:p>
          <a:p>
            <a:endParaRPr lang="en-US" dirty="0"/>
          </a:p>
        </p:txBody>
      </p:sp>
    </p:spTree>
    <p:extLst>
      <p:ext uri="{BB962C8B-B14F-4D97-AF65-F5344CB8AC3E}">
        <p14:creationId xmlns:p14="http://schemas.microsoft.com/office/powerpoint/2010/main" val="1607395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p:txBody>
          <a:bodyPr/>
          <a:lstStyle/>
          <a:p>
            <a:r>
              <a:rPr lang="it-IT" dirty="0" smtClean="0">
                <a:latin typeface="Arial" charset="0"/>
              </a:rPr>
              <a:t>About Myself</a:t>
            </a:r>
          </a:p>
        </p:txBody>
      </p:sp>
      <p:sp>
        <p:nvSpPr>
          <p:cNvPr id="14338" name="Content Placeholder 4"/>
          <p:cNvSpPr>
            <a:spLocks noGrp="1"/>
          </p:cNvSpPr>
          <p:nvPr>
            <p:ph sz="half" idx="1"/>
          </p:nvPr>
        </p:nvSpPr>
        <p:spPr>
          <a:xfrm>
            <a:off x="457200" y="1001713"/>
            <a:ext cx="8147248" cy="4875212"/>
          </a:xfrm>
        </p:spPr>
        <p:txBody>
          <a:bodyPr>
            <a:normAutofit/>
          </a:bodyPr>
          <a:lstStyle/>
          <a:p>
            <a:r>
              <a:rPr lang="fi-FI" dirty="0"/>
              <a:t>Born in Italy, resident of Finland since 1989</a:t>
            </a:r>
          </a:p>
          <a:p>
            <a:r>
              <a:rPr lang="fi-FI" dirty="0"/>
              <a:t>Degree in </a:t>
            </a:r>
            <a:r>
              <a:rPr lang="fi-FI" dirty="0" smtClean="0"/>
              <a:t>Economics </a:t>
            </a:r>
            <a:r>
              <a:rPr lang="fi-FI" dirty="0"/>
              <a:t>in </a:t>
            </a:r>
            <a:r>
              <a:rPr lang="fi-FI" dirty="0" smtClean="0"/>
              <a:t>2000 from University of Helsinki</a:t>
            </a:r>
            <a:endParaRPr lang="fi-FI" dirty="0"/>
          </a:p>
          <a:p>
            <a:r>
              <a:rPr lang="fi-FI" dirty="0"/>
              <a:t>Studies in languages, statistics and management </a:t>
            </a:r>
          </a:p>
          <a:p>
            <a:r>
              <a:rPr lang="fi-FI" dirty="0"/>
              <a:t>Worked as an IT and ERP consultant</a:t>
            </a:r>
          </a:p>
          <a:p>
            <a:r>
              <a:rPr lang="fi-FI" dirty="0"/>
              <a:t>In the T&amp;L business since 1996</a:t>
            </a:r>
          </a:p>
          <a:p>
            <a:r>
              <a:rPr lang="fi-FI" dirty="0"/>
              <a:t>At </a:t>
            </a:r>
            <a:r>
              <a:rPr lang="fi-FI" dirty="0" smtClean="0"/>
              <a:t>Arancho Doc </a:t>
            </a:r>
            <a:r>
              <a:rPr lang="fi-FI" dirty="0"/>
              <a:t>since </a:t>
            </a:r>
            <a:r>
              <a:rPr lang="fi-FI" dirty="0" smtClean="0"/>
              <a:t>2012, </a:t>
            </a:r>
            <a:r>
              <a:rPr lang="fi-FI" dirty="0"/>
              <a:t>member </a:t>
            </a:r>
            <a:r>
              <a:rPr lang="fi-FI" dirty="0" smtClean="0"/>
              <a:t>Executive Management </a:t>
            </a:r>
            <a:r>
              <a:rPr lang="fi-FI" dirty="0"/>
              <a:t>Team </a:t>
            </a:r>
            <a:endParaRPr lang="fi-FI" dirty="0" smtClean="0"/>
          </a:p>
          <a:p>
            <a:r>
              <a:rPr lang="fi-FI" dirty="0" smtClean="0"/>
              <a:t>Currently </a:t>
            </a:r>
            <a:r>
              <a:rPr lang="fi-FI" dirty="0"/>
              <a:t>focusing on competences and resources for the whole supply chain </a:t>
            </a:r>
          </a:p>
          <a:p>
            <a:r>
              <a:rPr lang="fi-FI" dirty="0"/>
              <a:t>Special emphasis on inter-company practices and the elimination of internal </a:t>
            </a:r>
            <a:r>
              <a:rPr lang="fi-FI" dirty="0" smtClean="0"/>
              <a:t>micro-optimization</a:t>
            </a:r>
          </a:p>
          <a:p>
            <a:endParaRPr lang="it-IT" dirty="0" smtClean="0">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LSP’s as Solution Providers</a:t>
            </a:r>
            <a:endParaRPr lang="fi-FI" dirty="0"/>
          </a:p>
        </p:txBody>
      </p:sp>
      <p:sp>
        <p:nvSpPr>
          <p:cNvPr id="3" name="Rectangle 2"/>
          <p:cNvSpPr/>
          <p:nvPr/>
        </p:nvSpPr>
        <p:spPr>
          <a:xfrm>
            <a:off x="467544" y="836712"/>
            <a:ext cx="7704856" cy="5724644"/>
          </a:xfrm>
          <a:prstGeom prst="rect">
            <a:avLst/>
          </a:prstGeom>
        </p:spPr>
        <p:txBody>
          <a:bodyPr wrap="square">
            <a:spAutoFit/>
          </a:bodyPr>
          <a:lstStyle/>
          <a:p>
            <a:endParaRPr lang="en-US" dirty="0" smtClean="0"/>
          </a:p>
          <a:p>
            <a:r>
              <a:rPr lang="en-US" sz="2400" dirty="0" smtClean="0"/>
              <a:t>Partner with experts</a:t>
            </a:r>
          </a:p>
          <a:p>
            <a:endParaRPr lang="en-US" sz="2400" dirty="0"/>
          </a:p>
          <a:p>
            <a:r>
              <a:rPr lang="en-US" sz="2400" dirty="0" smtClean="0"/>
              <a:t>Sometimes partner with competitors</a:t>
            </a:r>
          </a:p>
          <a:p>
            <a:endParaRPr lang="en-US" sz="2400" dirty="0"/>
          </a:p>
          <a:p>
            <a:r>
              <a:rPr lang="fi-FI" sz="2400" dirty="0"/>
              <a:t>LSP as Content Curator: </a:t>
            </a:r>
          </a:p>
          <a:p>
            <a:pPr lvl="1"/>
            <a:r>
              <a:rPr lang="fi-FI" sz="2400" dirty="0"/>
              <a:t>Authoring-&gt;Transaltion-&gt;Management-&gt;</a:t>
            </a:r>
            <a:r>
              <a:rPr lang="fi-FI" sz="2400" dirty="0" smtClean="0"/>
              <a:t>Authoring</a:t>
            </a:r>
          </a:p>
          <a:p>
            <a:pPr lvl="1"/>
            <a:endParaRPr lang="fi-FI" sz="2400" dirty="0"/>
          </a:p>
          <a:p>
            <a:r>
              <a:rPr lang="fi-FI" sz="2400" dirty="0" smtClean="0"/>
              <a:t>Staffing and personnel renting</a:t>
            </a:r>
          </a:p>
          <a:p>
            <a:endParaRPr lang="fi-FI" sz="2400" dirty="0"/>
          </a:p>
          <a:p>
            <a:r>
              <a:rPr lang="fi-FI" sz="2400" dirty="0" smtClean="0"/>
              <a:t>Dare to talk with customers about their challenges</a:t>
            </a:r>
            <a:endParaRPr lang="fi-FI" sz="2400" dirty="0"/>
          </a:p>
          <a:p>
            <a:endParaRPr lang="en-US" dirty="0" smtClean="0"/>
          </a:p>
          <a:p>
            <a:endParaRPr lang="en-US" dirty="0"/>
          </a:p>
          <a:p>
            <a:endParaRPr lang="fi-FI" dirty="0"/>
          </a:p>
          <a:p>
            <a:endParaRPr lang="en-US" b="1" i="1" dirty="0" smtClean="0"/>
          </a:p>
          <a:p>
            <a:endParaRPr lang="en-US" dirty="0" smtClean="0"/>
          </a:p>
          <a:p>
            <a:endParaRPr lang="en-US" dirty="0"/>
          </a:p>
        </p:txBody>
      </p:sp>
    </p:spTree>
    <p:extLst>
      <p:ext uri="{BB962C8B-B14F-4D97-AF65-F5344CB8AC3E}">
        <p14:creationId xmlns:p14="http://schemas.microsoft.com/office/powerpoint/2010/main" val="1248148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fi-FI" dirty="0" smtClean="0"/>
              <a:t>Creative Pricing</a:t>
            </a:r>
            <a:endParaRPr lang="fi-FI"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952500"/>
            <a:ext cx="89154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748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fi-FI" dirty="0" smtClean="0"/>
              <a:t>Creative Pricing</a:t>
            </a:r>
            <a:endParaRPr lang="fi-FI"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692696"/>
            <a:ext cx="5184428" cy="540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996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fi-FI" dirty="0" smtClean="0"/>
              <a:t>Creative Pricing</a:t>
            </a:r>
            <a:endParaRPr lang="fi-FI"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440704" cy="346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232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fi-FI" dirty="0" smtClean="0"/>
              <a:t>Creative Pricing</a:t>
            </a:r>
            <a:endParaRPr lang="fi-FI"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2" y="692696"/>
            <a:ext cx="7002165" cy="532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232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fi-FI" dirty="0" smtClean="0"/>
              <a:t>Creative Pricing</a:t>
            </a:r>
            <a:endParaRPr lang="fi-FI"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56184"/>
            <a:ext cx="8465111" cy="530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908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fi-FI" dirty="0" smtClean="0"/>
              <a:t>Creative Pricing</a:t>
            </a:r>
            <a:endParaRPr lang="fi-FI"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491199" cy="4932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232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i-FI"/>
          </a:p>
        </p:txBody>
      </p:sp>
      <p:sp>
        <p:nvSpPr>
          <p:cNvPr id="3" name="Title 2"/>
          <p:cNvSpPr>
            <a:spLocks noGrp="1"/>
          </p:cNvSpPr>
          <p:nvPr>
            <p:ph type="title"/>
          </p:nvPr>
        </p:nvSpPr>
        <p:spPr/>
        <p:txBody>
          <a:bodyPr/>
          <a:lstStyle/>
          <a:p>
            <a:r>
              <a:rPr lang="fi-FI" dirty="0" smtClean="0"/>
              <a:t>Creative Pricing</a:t>
            </a:r>
            <a:endParaRPr lang="fi-FI"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1123950"/>
            <a:ext cx="5838825"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044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The </a:t>
            </a:r>
            <a:r>
              <a:rPr lang="en-US" dirty="0">
                <a:hlinkClick r:id="rId3"/>
              </a:rPr>
              <a:t>freebie marketing</a:t>
            </a:r>
            <a:r>
              <a:rPr lang="en-US" dirty="0"/>
              <a:t> model could maybe increase sales even in the translation industry, but a market for a good with </a:t>
            </a:r>
            <a:r>
              <a:rPr lang="en-US" dirty="0">
                <a:hlinkClick r:id="rId4"/>
              </a:rPr>
              <a:t>cross elasticity of demand</a:t>
            </a:r>
            <a:r>
              <a:rPr lang="en-US" dirty="0"/>
              <a:t> must first be created. </a:t>
            </a:r>
            <a:endParaRPr lang="en-US" dirty="0" smtClean="0"/>
          </a:p>
          <a:p>
            <a:pPr marL="0" indent="0">
              <a:buNone/>
            </a:pPr>
            <a:endParaRPr lang="en-US" dirty="0"/>
          </a:p>
          <a:p>
            <a:pPr marL="0" indent="0">
              <a:buNone/>
            </a:pPr>
            <a:r>
              <a:rPr lang="en-US" dirty="0" smtClean="0"/>
              <a:t>The </a:t>
            </a:r>
            <a:r>
              <a:rPr lang="en-US" dirty="0"/>
              <a:t>typical freebie couples are razors and blades, inkjet printers and ink cartridges, mobile phones and service contracts, etc. </a:t>
            </a:r>
            <a:endParaRPr lang="en-US" dirty="0" smtClean="0"/>
          </a:p>
          <a:p>
            <a:pPr marL="0" indent="0">
              <a:buNone/>
            </a:pPr>
            <a:endParaRPr lang="en-US" dirty="0"/>
          </a:p>
          <a:p>
            <a:pPr marL="0" indent="0">
              <a:buNone/>
            </a:pPr>
            <a:r>
              <a:rPr lang="en-US" dirty="0" smtClean="0"/>
              <a:t>What </a:t>
            </a:r>
            <a:r>
              <a:rPr lang="en-US" dirty="0"/>
              <a:t>about translation? Is translation the blades? If yes, which is the razor to give away for free? Is translation the razor? Then the translation-related services must be the blades</a:t>
            </a:r>
            <a:r>
              <a:rPr lang="en-US" dirty="0" smtClean="0"/>
              <a:t>.</a:t>
            </a:r>
            <a:endParaRPr lang="en-US" dirty="0"/>
          </a:p>
        </p:txBody>
      </p:sp>
      <p:sp>
        <p:nvSpPr>
          <p:cNvPr id="3" name="Title 2"/>
          <p:cNvSpPr>
            <a:spLocks noGrp="1"/>
          </p:cNvSpPr>
          <p:nvPr>
            <p:ph type="title"/>
          </p:nvPr>
        </p:nvSpPr>
        <p:spPr/>
        <p:txBody>
          <a:bodyPr/>
          <a:lstStyle/>
          <a:p>
            <a:r>
              <a:rPr lang="fi-FI" dirty="0" smtClean="0"/>
              <a:t>Creative Pricing – The Freebie Marketing</a:t>
            </a:r>
            <a:endParaRPr lang="fi-FI" dirty="0"/>
          </a:p>
        </p:txBody>
      </p:sp>
    </p:spTree>
    <p:extLst>
      <p:ext uri="{BB962C8B-B14F-4D97-AF65-F5344CB8AC3E}">
        <p14:creationId xmlns:p14="http://schemas.microsoft.com/office/powerpoint/2010/main" val="3727243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ubtitle 4"/>
          <p:cNvSpPr>
            <a:spLocks noGrp="1"/>
          </p:cNvSpPr>
          <p:nvPr>
            <p:ph type="subTitle" idx="1"/>
          </p:nvPr>
        </p:nvSpPr>
        <p:spPr>
          <a:xfrm>
            <a:off x="684213" y="4868863"/>
            <a:ext cx="7775575" cy="769937"/>
          </a:xfrm>
        </p:spPr>
        <p:txBody>
          <a:bodyPr/>
          <a:lstStyle/>
          <a:p>
            <a:pPr algn="l"/>
            <a:r>
              <a:rPr lang="it-IT" sz="2000" dirty="0">
                <a:latin typeface="Arial" charset="0"/>
              </a:rPr>
              <a:t>Twitter: @dannymonaco </a:t>
            </a:r>
            <a:br>
              <a:rPr lang="it-IT" sz="2000" dirty="0">
                <a:latin typeface="Arial" charset="0"/>
              </a:rPr>
            </a:br>
            <a:r>
              <a:rPr lang="it-IT" sz="2000" dirty="0">
                <a:latin typeface="Arial" charset="0"/>
              </a:rPr>
              <a:t>Skype: dmonaco.aranchodoc</a:t>
            </a:r>
            <a:br>
              <a:rPr lang="it-IT" sz="2000" dirty="0">
                <a:latin typeface="Arial" charset="0"/>
              </a:rPr>
            </a:br>
            <a:r>
              <a:rPr lang="it-IT" sz="2000" dirty="0">
                <a:latin typeface="Arial" charset="0"/>
              </a:rPr>
              <a:t>Email: </a:t>
            </a:r>
            <a:r>
              <a:rPr lang="it-IT" sz="2000" dirty="0" smtClean="0">
                <a:latin typeface="Arial" charset="0"/>
              </a:rPr>
              <a:t> danilo.monaco@aranchodoc.com</a:t>
            </a:r>
          </a:p>
        </p:txBody>
      </p:sp>
      <p:sp>
        <p:nvSpPr>
          <p:cNvPr id="2" name="TextBox 1"/>
          <p:cNvSpPr txBox="1"/>
          <p:nvPr/>
        </p:nvSpPr>
        <p:spPr>
          <a:xfrm>
            <a:off x="2411760" y="836712"/>
            <a:ext cx="4392488" cy="92333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fi-FI"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mn-cs"/>
              </a:rPr>
              <a:t>Thank</a:t>
            </a:r>
            <a:r>
              <a:rPr lang="fi-FI"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fi-FI"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mn-cs"/>
              </a:rPr>
              <a:t>YOU !</a:t>
            </a:r>
            <a:endParaRPr lang="fi-FI"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p:txBody>
          <a:bodyPr/>
          <a:lstStyle/>
          <a:p>
            <a:r>
              <a:rPr lang="it-IT" dirty="0" smtClean="0">
                <a:latin typeface="Arial" charset="0"/>
              </a:rPr>
              <a:t>FOCUS ON</a:t>
            </a:r>
          </a:p>
        </p:txBody>
      </p:sp>
      <p:sp>
        <p:nvSpPr>
          <p:cNvPr id="14338" name="Content Placeholder 4"/>
          <p:cNvSpPr>
            <a:spLocks noGrp="1"/>
          </p:cNvSpPr>
          <p:nvPr>
            <p:ph sz="half" idx="1"/>
          </p:nvPr>
        </p:nvSpPr>
        <p:spPr>
          <a:xfrm>
            <a:off x="457200" y="1001713"/>
            <a:ext cx="8147248" cy="4875212"/>
          </a:xfrm>
        </p:spPr>
        <p:txBody>
          <a:bodyPr>
            <a:normAutofit lnSpcReduction="10000"/>
          </a:bodyPr>
          <a:lstStyle/>
          <a:p>
            <a:r>
              <a:rPr lang="fi-FI" sz="4000" dirty="0" smtClean="0"/>
              <a:t>Current state of the industry</a:t>
            </a:r>
          </a:p>
          <a:p>
            <a:endParaRPr lang="fi-FI" sz="4000" dirty="0" smtClean="0"/>
          </a:p>
          <a:p>
            <a:r>
              <a:rPr lang="fi-FI" sz="4000" dirty="0" smtClean="0"/>
              <a:t>Major trends </a:t>
            </a:r>
          </a:p>
          <a:p>
            <a:endParaRPr lang="fi-FI" sz="4000" dirty="0" smtClean="0"/>
          </a:p>
          <a:p>
            <a:r>
              <a:rPr lang="fi-FI" sz="4000" dirty="0" smtClean="0"/>
              <a:t>What do these mean to LSPs ?</a:t>
            </a:r>
          </a:p>
          <a:p>
            <a:endParaRPr lang="fi-FI" sz="4000" dirty="0" smtClean="0"/>
          </a:p>
          <a:p>
            <a:r>
              <a:rPr lang="fi-FI" sz="4000" dirty="0" smtClean="0"/>
              <a:t>Food for thoughts</a:t>
            </a:r>
            <a:endParaRPr lang="fi-FI" sz="4000" dirty="0"/>
          </a:p>
          <a:p>
            <a:endParaRPr lang="it-IT" dirty="0" smtClean="0">
              <a:latin typeface="Arial" charset="0"/>
            </a:endParaRPr>
          </a:p>
        </p:txBody>
      </p:sp>
    </p:spTree>
    <p:extLst>
      <p:ext uri="{BB962C8B-B14F-4D97-AF65-F5344CB8AC3E}">
        <p14:creationId xmlns:p14="http://schemas.microsoft.com/office/powerpoint/2010/main" val="52812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67544" y="836713"/>
            <a:ext cx="8219256" cy="5400600"/>
          </a:xfrm>
        </p:spPr>
        <p:txBody>
          <a:bodyPr/>
          <a:lstStyle/>
          <a:p>
            <a:pPr marL="342900" lvl="1" indent="-342900">
              <a:buFont typeface="Arial" charset="0"/>
              <a:buChar char="•"/>
            </a:pPr>
            <a:r>
              <a:rPr lang="en-US" dirty="0" smtClean="0"/>
              <a:t>The market for Language services in 2013 will total to 26.1 </a:t>
            </a:r>
            <a:r>
              <a:rPr lang="en-US" dirty="0" err="1" smtClean="0"/>
              <a:t>bil</a:t>
            </a:r>
            <a:r>
              <a:rPr lang="en-US" dirty="0" smtClean="0"/>
              <a:t>. €</a:t>
            </a:r>
          </a:p>
          <a:p>
            <a:pPr marL="342900" lvl="1" indent="-342900">
              <a:buFont typeface="Arial" charset="0"/>
              <a:buChar char="•"/>
            </a:pPr>
            <a:endParaRPr lang="en-US" dirty="0" smtClean="0"/>
          </a:p>
          <a:p>
            <a:pPr marL="342900" lvl="1" indent="-342900">
              <a:buFont typeface="Arial" charset="0"/>
              <a:buChar char="•"/>
            </a:pPr>
            <a:r>
              <a:rPr lang="en-US" dirty="0" smtClean="0"/>
              <a:t>Annual growth rate </a:t>
            </a:r>
          </a:p>
          <a:p>
            <a:pPr marL="0" lvl="1" indent="0">
              <a:buNone/>
            </a:pPr>
            <a:r>
              <a:rPr lang="en-US" dirty="0" smtClean="0"/>
              <a:t>     of 5.13%</a:t>
            </a:r>
          </a:p>
          <a:p>
            <a:pPr marL="342900" lvl="1" indent="-342900">
              <a:buFont typeface="Arial" charset="0"/>
              <a:buChar char="•"/>
            </a:pPr>
            <a:endParaRPr lang="en-US" dirty="0" smtClean="0"/>
          </a:p>
          <a:p>
            <a:pPr marL="342900" lvl="1" indent="-342900">
              <a:buFont typeface="Arial" charset="0"/>
              <a:buChar char="•"/>
            </a:pPr>
            <a:r>
              <a:rPr lang="en-US" dirty="0" smtClean="0"/>
              <a:t>In spite of increase in </a:t>
            </a:r>
          </a:p>
          <a:p>
            <a:pPr marL="0" lvl="1" indent="0">
              <a:buNone/>
            </a:pPr>
            <a:r>
              <a:rPr lang="en-US" dirty="0" smtClean="0"/>
              <a:t>      volumes, prices dwindle</a:t>
            </a:r>
          </a:p>
          <a:p>
            <a:pPr marL="342900" lvl="1" indent="-342900">
              <a:buFont typeface="Arial" charset="0"/>
              <a:buChar char="•"/>
            </a:pPr>
            <a:endParaRPr lang="en-US" dirty="0" smtClean="0"/>
          </a:p>
          <a:p>
            <a:pPr marL="342900" lvl="1" indent="-342900">
              <a:buFont typeface="Arial" charset="0"/>
              <a:buChar char="•"/>
            </a:pPr>
            <a:r>
              <a:rPr lang="en-US" dirty="0" smtClean="0"/>
              <a:t>Market for PEMT is </a:t>
            </a:r>
          </a:p>
          <a:p>
            <a:pPr marL="0" lvl="1" indent="0">
              <a:buNone/>
            </a:pPr>
            <a:r>
              <a:rPr lang="en-US" dirty="0" smtClean="0"/>
              <a:t>     worth 630 mil. €</a:t>
            </a:r>
          </a:p>
          <a:p>
            <a:pPr marL="342900" lvl="1" indent="-342900">
              <a:buFont typeface="Arial" charset="0"/>
              <a:buChar char="•"/>
            </a:pPr>
            <a:endParaRPr lang="en-US" dirty="0" smtClean="0"/>
          </a:p>
          <a:p>
            <a:pPr marL="342900" lvl="1" indent="-342900">
              <a:buFont typeface="Arial" charset="0"/>
              <a:buChar char="•"/>
            </a:pPr>
            <a:r>
              <a:rPr lang="en-US" dirty="0" smtClean="0"/>
              <a:t>44% of LSPs offer PEMT </a:t>
            </a:r>
          </a:p>
          <a:p>
            <a:pPr marL="0" lvl="1" indent="0">
              <a:buNone/>
            </a:pPr>
            <a:r>
              <a:rPr lang="en-US" dirty="0"/>
              <a:t> </a:t>
            </a:r>
            <a:r>
              <a:rPr lang="en-US" dirty="0" smtClean="0"/>
              <a:t>    or related services </a:t>
            </a:r>
          </a:p>
          <a:p>
            <a:pPr marL="342900" lvl="1" indent="-342900">
              <a:buFont typeface="Arial" charset="0"/>
              <a:buChar char="•"/>
            </a:pPr>
            <a:endParaRPr lang="en-US" dirty="0" smtClean="0"/>
          </a:p>
        </p:txBody>
      </p:sp>
      <p:sp>
        <p:nvSpPr>
          <p:cNvPr id="3" name="Otsikko 2"/>
          <p:cNvSpPr>
            <a:spLocks noGrp="1"/>
          </p:cNvSpPr>
          <p:nvPr>
            <p:ph type="title"/>
          </p:nvPr>
        </p:nvSpPr>
        <p:spPr/>
        <p:txBody>
          <a:bodyPr/>
          <a:lstStyle/>
          <a:p>
            <a:r>
              <a:rPr lang="fi-FI" dirty="0" smtClean="0"/>
              <a:t>Where do we stand today</a:t>
            </a:r>
            <a:endParaRPr lang="fi-FI"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844824"/>
            <a:ext cx="5138936" cy="40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151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i-FI" dirty="0"/>
          </a:p>
        </p:txBody>
      </p:sp>
      <p:sp>
        <p:nvSpPr>
          <p:cNvPr id="3" name="Title 2"/>
          <p:cNvSpPr>
            <a:spLocks noGrp="1"/>
          </p:cNvSpPr>
          <p:nvPr>
            <p:ph type="title"/>
          </p:nvPr>
        </p:nvSpPr>
        <p:spPr/>
        <p:txBody>
          <a:bodyPr/>
          <a:lstStyle/>
          <a:p>
            <a:endParaRPr lang="fi-FI"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32656"/>
            <a:ext cx="5715000"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722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14622536"/>
              </p:ext>
            </p:extLst>
          </p:nvPr>
        </p:nvGraphicFramePr>
        <p:xfrm>
          <a:off x="457200" y="1001713"/>
          <a:ext cx="8229600" cy="44500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fi-FI" dirty="0"/>
                    </a:p>
                  </a:txBody>
                  <a:tcPr/>
                </a:tc>
                <a:tc>
                  <a:txBody>
                    <a:bodyPr/>
                    <a:lstStyle/>
                    <a:p>
                      <a:endParaRPr lang="fi-FI" dirty="0"/>
                    </a:p>
                  </a:txBody>
                  <a:tcPr/>
                </a:tc>
                <a:tc>
                  <a:txBody>
                    <a:bodyPr/>
                    <a:lstStyle/>
                    <a:p>
                      <a:pPr algn="ctr"/>
                      <a:r>
                        <a:rPr lang="fi-FI" dirty="0" smtClean="0"/>
                        <a:t>2011</a:t>
                      </a:r>
                      <a:endParaRPr lang="fi-FI" dirty="0"/>
                    </a:p>
                  </a:txBody>
                  <a:tcPr/>
                </a:tc>
                <a:tc>
                  <a:txBody>
                    <a:bodyPr/>
                    <a:lstStyle/>
                    <a:p>
                      <a:pPr algn="ctr"/>
                      <a:r>
                        <a:rPr lang="fi-FI" dirty="0" smtClean="0"/>
                        <a:t>2012</a:t>
                      </a:r>
                      <a:endParaRPr lang="fi-FI" dirty="0"/>
                    </a:p>
                  </a:txBody>
                  <a:tcPr/>
                </a:tc>
                <a:tc>
                  <a:txBody>
                    <a:bodyPr/>
                    <a:lstStyle/>
                    <a:p>
                      <a:pPr algn="ctr"/>
                      <a:r>
                        <a:rPr lang="fi-FI" dirty="0" smtClean="0"/>
                        <a:t>2012</a:t>
                      </a:r>
                      <a:endParaRPr lang="fi-FI" dirty="0"/>
                    </a:p>
                  </a:txBody>
                  <a:tcPr/>
                </a:tc>
              </a:tr>
              <a:tr h="370840">
                <a:tc>
                  <a:txBody>
                    <a:bodyPr/>
                    <a:lstStyle/>
                    <a:p>
                      <a:r>
                        <a:rPr lang="fi-FI" dirty="0" smtClean="0"/>
                        <a:t>Africa</a:t>
                      </a:r>
                      <a:endParaRPr lang="fi-FI" dirty="0"/>
                    </a:p>
                  </a:txBody>
                  <a:tcPr/>
                </a:tc>
                <a:tc>
                  <a:txBody>
                    <a:bodyPr/>
                    <a:lstStyle/>
                    <a:p>
                      <a:endParaRPr lang="fi-FI" dirty="0"/>
                    </a:p>
                  </a:txBody>
                  <a:tcPr/>
                </a:tc>
                <a:tc>
                  <a:txBody>
                    <a:bodyPr/>
                    <a:lstStyle/>
                    <a:p>
                      <a:pPr algn="r"/>
                      <a:r>
                        <a:rPr lang="fi-FI" dirty="0" smtClean="0"/>
                        <a:t>1.90</a:t>
                      </a:r>
                      <a:endParaRPr lang="fi-FI" dirty="0"/>
                    </a:p>
                  </a:txBody>
                  <a:tcPr/>
                </a:tc>
                <a:tc>
                  <a:txBody>
                    <a:bodyPr/>
                    <a:lstStyle/>
                    <a:p>
                      <a:pPr algn="r"/>
                      <a:r>
                        <a:rPr lang="fi-FI" dirty="0" smtClean="0"/>
                        <a:t>1.86</a:t>
                      </a:r>
                      <a:endParaRPr lang="fi-FI" dirty="0"/>
                    </a:p>
                  </a:txBody>
                  <a:tcPr/>
                </a:tc>
                <a:tc>
                  <a:txBody>
                    <a:bodyPr/>
                    <a:lstStyle/>
                    <a:p>
                      <a:pPr algn="r"/>
                      <a:r>
                        <a:rPr lang="fi-FI" dirty="0" smtClean="0"/>
                        <a:t>1.89</a:t>
                      </a:r>
                      <a:endParaRPr lang="fi-FI" dirty="0"/>
                    </a:p>
                  </a:txBody>
                  <a:tcPr/>
                </a:tc>
              </a:tr>
              <a:tr h="370840">
                <a:tc>
                  <a:txBody>
                    <a:bodyPr/>
                    <a:lstStyle/>
                    <a:p>
                      <a:r>
                        <a:rPr lang="fi-FI" dirty="0" smtClean="0"/>
                        <a:t>Asia</a:t>
                      </a:r>
                      <a:endParaRPr lang="fi-FI" dirty="0"/>
                    </a:p>
                  </a:txBody>
                  <a:tcPr/>
                </a:tc>
                <a:tc>
                  <a:txBody>
                    <a:bodyPr/>
                    <a:lstStyle/>
                    <a:p>
                      <a:endParaRPr lang="fi-FI" dirty="0"/>
                    </a:p>
                  </a:txBody>
                  <a:tcPr/>
                </a:tc>
                <a:tc>
                  <a:txBody>
                    <a:bodyPr/>
                    <a:lstStyle/>
                    <a:p>
                      <a:pPr algn="r"/>
                      <a:r>
                        <a:rPr lang="fi-FI" dirty="0" smtClean="0"/>
                        <a:t>14.70</a:t>
                      </a:r>
                    </a:p>
                  </a:txBody>
                  <a:tcPr/>
                </a:tc>
                <a:tc>
                  <a:txBody>
                    <a:bodyPr/>
                    <a:lstStyle/>
                    <a:p>
                      <a:pPr algn="r"/>
                      <a:r>
                        <a:rPr lang="fi-FI" dirty="0" smtClean="0"/>
                        <a:t>15.78</a:t>
                      </a:r>
                      <a:endParaRPr lang="fi-FI" dirty="0"/>
                    </a:p>
                  </a:txBody>
                  <a:tcPr/>
                </a:tc>
                <a:tc>
                  <a:txBody>
                    <a:bodyPr/>
                    <a:lstStyle/>
                    <a:p>
                      <a:pPr algn="r"/>
                      <a:r>
                        <a:rPr lang="fi-FI" dirty="0" smtClean="0"/>
                        <a:t>14.76</a:t>
                      </a:r>
                      <a:endParaRPr lang="fi-FI" dirty="0"/>
                    </a:p>
                  </a:txBody>
                  <a:tcPr/>
                </a:tc>
              </a:tr>
              <a:tr h="370840">
                <a:tc>
                  <a:txBody>
                    <a:bodyPr/>
                    <a:lstStyle/>
                    <a:p>
                      <a:r>
                        <a:rPr lang="fi-FI" dirty="0" smtClean="0"/>
                        <a:t>Europe</a:t>
                      </a:r>
                      <a:endParaRPr lang="fi-FI" dirty="0"/>
                    </a:p>
                  </a:txBody>
                  <a:tcPr/>
                </a:tc>
                <a:tc>
                  <a:txBody>
                    <a:bodyPr/>
                    <a:lstStyle/>
                    <a:p>
                      <a:endParaRPr lang="fi-FI"/>
                    </a:p>
                  </a:txBody>
                  <a:tcPr/>
                </a:tc>
                <a:tc>
                  <a:txBody>
                    <a:bodyPr/>
                    <a:lstStyle/>
                    <a:p>
                      <a:pPr algn="r"/>
                      <a:r>
                        <a:rPr lang="fi-FI" dirty="0" smtClean="0"/>
                        <a:t>58.07</a:t>
                      </a:r>
                      <a:endParaRPr lang="fi-FI" dirty="0"/>
                    </a:p>
                  </a:txBody>
                  <a:tcPr/>
                </a:tc>
                <a:tc>
                  <a:txBody>
                    <a:bodyPr/>
                    <a:lstStyle/>
                    <a:p>
                      <a:pPr algn="r"/>
                      <a:r>
                        <a:rPr lang="fi-FI" dirty="0" smtClean="0"/>
                        <a:t>55.36</a:t>
                      </a:r>
                      <a:endParaRPr lang="fi-FI" dirty="0"/>
                    </a:p>
                  </a:txBody>
                  <a:tcPr/>
                </a:tc>
                <a:tc>
                  <a:txBody>
                    <a:bodyPr/>
                    <a:lstStyle/>
                    <a:p>
                      <a:pPr algn="r"/>
                      <a:r>
                        <a:rPr lang="fi-FI" dirty="0" smtClean="0"/>
                        <a:t>57.83</a:t>
                      </a:r>
                      <a:endParaRPr lang="fi-FI" dirty="0"/>
                    </a:p>
                  </a:txBody>
                  <a:tcPr/>
                </a:tc>
              </a:tr>
              <a:tr h="370840">
                <a:tc>
                  <a:txBody>
                    <a:bodyPr/>
                    <a:lstStyle/>
                    <a:p>
                      <a:endParaRPr lang="fi-FI" dirty="0"/>
                    </a:p>
                  </a:txBody>
                  <a:tcPr/>
                </a:tc>
                <a:tc>
                  <a:txBody>
                    <a:bodyPr/>
                    <a:lstStyle/>
                    <a:p>
                      <a:r>
                        <a:rPr lang="fi-FI" dirty="0" smtClean="0"/>
                        <a:t>Eastern</a:t>
                      </a:r>
                      <a:endParaRPr lang="fi-FI" dirty="0"/>
                    </a:p>
                  </a:txBody>
                  <a:tcPr/>
                </a:tc>
                <a:tc>
                  <a:txBody>
                    <a:bodyPr/>
                    <a:lstStyle/>
                    <a:p>
                      <a:pPr algn="r"/>
                      <a:r>
                        <a:rPr lang="fi-FI" dirty="0" smtClean="0"/>
                        <a:t>14.00</a:t>
                      </a:r>
                      <a:endParaRPr lang="fi-FI" dirty="0"/>
                    </a:p>
                  </a:txBody>
                  <a:tcPr/>
                </a:tc>
                <a:tc>
                  <a:txBody>
                    <a:bodyPr/>
                    <a:lstStyle/>
                    <a:p>
                      <a:pPr algn="r"/>
                      <a:r>
                        <a:rPr lang="fi-FI" dirty="0" smtClean="0"/>
                        <a:t>14.84</a:t>
                      </a:r>
                      <a:endParaRPr lang="fi-FI" dirty="0"/>
                    </a:p>
                  </a:txBody>
                  <a:tcPr/>
                </a:tc>
                <a:tc>
                  <a:txBody>
                    <a:bodyPr/>
                    <a:lstStyle/>
                    <a:p>
                      <a:pPr algn="r"/>
                      <a:r>
                        <a:rPr lang="fi-FI" dirty="0" smtClean="0"/>
                        <a:t>13.96</a:t>
                      </a:r>
                      <a:endParaRPr lang="fi-FI" dirty="0"/>
                    </a:p>
                  </a:txBody>
                  <a:tcPr/>
                </a:tc>
              </a:tr>
              <a:tr h="370840">
                <a:tc>
                  <a:txBody>
                    <a:bodyPr/>
                    <a:lstStyle/>
                    <a:p>
                      <a:endParaRPr lang="fi-FI" dirty="0"/>
                    </a:p>
                  </a:txBody>
                  <a:tcPr/>
                </a:tc>
                <a:tc>
                  <a:txBody>
                    <a:bodyPr/>
                    <a:lstStyle/>
                    <a:p>
                      <a:r>
                        <a:rPr lang="fi-FI" dirty="0" smtClean="0"/>
                        <a:t>Northern</a:t>
                      </a:r>
                      <a:endParaRPr lang="fi-FI" dirty="0"/>
                    </a:p>
                  </a:txBody>
                  <a:tcPr/>
                </a:tc>
                <a:tc>
                  <a:txBody>
                    <a:bodyPr/>
                    <a:lstStyle/>
                    <a:p>
                      <a:pPr algn="r"/>
                      <a:r>
                        <a:rPr lang="fi-FI" dirty="0" smtClean="0"/>
                        <a:t>14.92</a:t>
                      </a:r>
                      <a:endParaRPr lang="fi-FI" dirty="0"/>
                    </a:p>
                  </a:txBody>
                  <a:tcPr/>
                </a:tc>
                <a:tc>
                  <a:txBody>
                    <a:bodyPr/>
                    <a:lstStyle/>
                    <a:p>
                      <a:pPr algn="r"/>
                      <a:r>
                        <a:rPr lang="fi-FI" dirty="0" smtClean="0"/>
                        <a:t>15.78</a:t>
                      </a:r>
                      <a:endParaRPr lang="fi-FI" dirty="0"/>
                    </a:p>
                  </a:txBody>
                  <a:tcPr/>
                </a:tc>
                <a:tc>
                  <a:txBody>
                    <a:bodyPr/>
                    <a:lstStyle/>
                    <a:p>
                      <a:pPr algn="r"/>
                      <a:r>
                        <a:rPr lang="fi-FI" dirty="0" smtClean="0"/>
                        <a:t>14.92</a:t>
                      </a:r>
                      <a:endParaRPr lang="fi-FI" dirty="0"/>
                    </a:p>
                  </a:txBody>
                  <a:tcPr/>
                </a:tc>
              </a:tr>
              <a:tr h="370840">
                <a:tc>
                  <a:txBody>
                    <a:bodyPr/>
                    <a:lstStyle/>
                    <a:p>
                      <a:endParaRPr lang="fi-FI"/>
                    </a:p>
                  </a:txBody>
                  <a:tcPr/>
                </a:tc>
                <a:tc>
                  <a:txBody>
                    <a:bodyPr/>
                    <a:lstStyle/>
                    <a:p>
                      <a:r>
                        <a:rPr lang="fi-FI" dirty="0" smtClean="0"/>
                        <a:t>Southern</a:t>
                      </a:r>
                      <a:endParaRPr lang="fi-FI" dirty="0"/>
                    </a:p>
                  </a:txBody>
                  <a:tcPr/>
                </a:tc>
                <a:tc>
                  <a:txBody>
                    <a:bodyPr/>
                    <a:lstStyle/>
                    <a:p>
                      <a:pPr algn="r"/>
                      <a:r>
                        <a:rPr lang="fi-FI" dirty="0" smtClean="0"/>
                        <a:t>11.44</a:t>
                      </a:r>
                      <a:endParaRPr lang="fi-FI" dirty="0"/>
                    </a:p>
                  </a:txBody>
                  <a:tcPr/>
                </a:tc>
                <a:tc>
                  <a:txBody>
                    <a:bodyPr/>
                    <a:lstStyle/>
                    <a:p>
                      <a:pPr algn="r"/>
                      <a:r>
                        <a:rPr lang="fi-FI" dirty="0" smtClean="0"/>
                        <a:t>6.12</a:t>
                      </a:r>
                      <a:endParaRPr lang="fi-FI" dirty="0"/>
                    </a:p>
                  </a:txBody>
                  <a:tcPr/>
                </a:tc>
                <a:tc>
                  <a:txBody>
                    <a:bodyPr/>
                    <a:lstStyle/>
                    <a:p>
                      <a:pPr algn="r"/>
                      <a:r>
                        <a:rPr lang="fi-FI" dirty="0" smtClean="0"/>
                        <a:t>11.52</a:t>
                      </a:r>
                      <a:endParaRPr lang="fi-FI" dirty="0"/>
                    </a:p>
                  </a:txBody>
                  <a:tcPr/>
                </a:tc>
              </a:tr>
              <a:tr h="370840">
                <a:tc>
                  <a:txBody>
                    <a:bodyPr/>
                    <a:lstStyle/>
                    <a:p>
                      <a:endParaRPr lang="fi-FI" dirty="0"/>
                    </a:p>
                  </a:txBody>
                  <a:tcPr/>
                </a:tc>
                <a:tc>
                  <a:txBody>
                    <a:bodyPr/>
                    <a:lstStyle/>
                    <a:p>
                      <a:r>
                        <a:rPr lang="fi-FI" dirty="0" smtClean="0"/>
                        <a:t>Western</a:t>
                      </a:r>
                      <a:endParaRPr lang="fi-FI" dirty="0"/>
                    </a:p>
                  </a:txBody>
                  <a:tcPr/>
                </a:tc>
                <a:tc>
                  <a:txBody>
                    <a:bodyPr/>
                    <a:lstStyle/>
                    <a:p>
                      <a:pPr algn="r"/>
                      <a:r>
                        <a:rPr lang="fi-FI" dirty="0" smtClean="0"/>
                        <a:t>17.71</a:t>
                      </a:r>
                      <a:endParaRPr lang="fi-FI" dirty="0"/>
                    </a:p>
                  </a:txBody>
                  <a:tcPr/>
                </a:tc>
                <a:tc>
                  <a:txBody>
                    <a:bodyPr/>
                    <a:lstStyle/>
                    <a:p>
                      <a:pPr algn="r"/>
                      <a:r>
                        <a:rPr lang="fi-FI" dirty="0" smtClean="0"/>
                        <a:t>18.62</a:t>
                      </a:r>
                      <a:endParaRPr lang="fi-FI" dirty="0"/>
                    </a:p>
                  </a:txBody>
                  <a:tcPr/>
                </a:tc>
                <a:tc>
                  <a:txBody>
                    <a:bodyPr/>
                    <a:lstStyle/>
                    <a:p>
                      <a:pPr algn="r"/>
                      <a:r>
                        <a:rPr lang="fi-FI" dirty="0" smtClean="0"/>
                        <a:t>17.44</a:t>
                      </a:r>
                      <a:endParaRPr lang="fi-FI" dirty="0"/>
                    </a:p>
                  </a:txBody>
                  <a:tcPr/>
                </a:tc>
              </a:tr>
              <a:tr h="370840">
                <a:tc>
                  <a:txBody>
                    <a:bodyPr/>
                    <a:lstStyle/>
                    <a:p>
                      <a:r>
                        <a:rPr lang="fi-FI" dirty="0" smtClean="0"/>
                        <a:t>Latin</a:t>
                      </a:r>
                      <a:r>
                        <a:rPr lang="fi-FI" baseline="0" dirty="0" smtClean="0"/>
                        <a:t> America</a:t>
                      </a:r>
                      <a:endParaRPr lang="fi-FI" dirty="0"/>
                    </a:p>
                  </a:txBody>
                  <a:tcPr/>
                </a:tc>
                <a:tc>
                  <a:txBody>
                    <a:bodyPr/>
                    <a:lstStyle/>
                    <a:p>
                      <a:endParaRPr lang="fi-FI" dirty="0"/>
                    </a:p>
                  </a:txBody>
                  <a:tcPr/>
                </a:tc>
                <a:tc>
                  <a:txBody>
                    <a:bodyPr/>
                    <a:lstStyle/>
                    <a:p>
                      <a:pPr algn="r"/>
                      <a:r>
                        <a:rPr lang="fi-FI" dirty="0" smtClean="0"/>
                        <a:t>4.91</a:t>
                      </a:r>
                      <a:endParaRPr lang="fi-FI" dirty="0"/>
                    </a:p>
                  </a:txBody>
                  <a:tcPr/>
                </a:tc>
                <a:tc>
                  <a:txBody>
                    <a:bodyPr/>
                    <a:lstStyle/>
                    <a:p>
                      <a:pPr algn="r"/>
                      <a:r>
                        <a:rPr lang="fi-FI" dirty="0" smtClean="0"/>
                        <a:t>5.17</a:t>
                      </a:r>
                      <a:endParaRPr lang="fi-FI" dirty="0"/>
                    </a:p>
                  </a:txBody>
                  <a:tcPr/>
                </a:tc>
                <a:tc>
                  <a:txBody>
                    <a:bodyPr/>
                    <a:lstStyle/>
                    <a:p>
                      <a:pPr algn="r"/>
                      <a:r>
                        <a:rPr lang="fi-FI" dirty="0" smtClean="0"/>
                        <a:t>5.30</a:t>
                      </a:r>
                      <a:endParaRPr lang="fi-FI" dirty="0"/>
                    </a:p>
                  </a:txBody>
                  <a:tcPr/>
                </a:tc>
              </a:tr>
              <a:tr h="370840">
                <a:tc>
                  <a:txBody>
                    <a:bodyPr/>
                    <a:lstStyle/>
                    <a:p>
                      <a:r>
                        <a:rPr lang="fi-FI" dirty="0" smtClean="0"/>
                        <a:t>North America</a:t>
                      </a:r>
                      <a:endParaRPr lang="fi-FI" dirty="0"/>
                    </a:p>
                  </a:txBody>
                  <a:tcPr/>
                </a:tc>
                <a:tc>
                  <a:txBody>
                    <a:bodyPr/>
                    <a:lstStyle/>
                    <a:p>
                      <a:endParaRPr lang="fi-FI" dirty="0"/>
                    </a:p>
                  </a:txBody>
                  <a:tcPr/>
                </a:tc>
                <a:tc>
                  <a:txBody>
                    <a:bodyPr/>
                    <a:lstStyle/>
                    <a:p>
                      <a:pPr algn="r"/>
                      <a:r>
                        <a:rPr lang="fi-FI" dirty="0" smtClean="0"/>
                        <a:t>18.38</a:t>
                      </a:r>
                      <a:endParaRPr lang="fi-FI" dirty="0"/>
                    </a:p>
                  </a:txBody>
                  <a:tcPr/>
                </a:tc>
                <a:tc>
                  <a:txBody>
                    <a:bodyPr/>
                    <a:lstStyle/>
                    <a:p>
                      <a:pPr algn="r"/>
                      <a:r>
                        <a:rPr lang="fi-FI" dirty="0" smtClean="0"/>
                        <a:t>19.57</a:t>
                      </a:r>
                      <a:endParaRPr lang="fi-FI" dirty="0"/>
                    </a:p>
                  </a:txBody>
                  <a:tcPr/>
                </a:tc>
                <a:tc>
                  <a:txBody>
                    <a:bodyPr/>
                    <a:lstStyle/>
                    <a:p>
                      <a:pPr algn="r"/>
                      <a:r>
                        <a:rPr lang="fi-FI" dirty="0" smtClean="0"/>
                        <a:t>18.31</a:t>
                      </a:r>
                      <a:endParaRPr lang="fi-FI" dirty="0"/>
                    </a:p>
                  </a:txBody>
                  <a:tcPr/>
                </a:tc>
              </a:tr>
              <a:tr h="370840">
                <a:tc>
                  <a:txBody>
                    <a:bodyPr/>
                    <a:lstStyle/>
                    <a:p>
                      <a:r>
                        <a:rPr lang="fi-FI" dirty="0" smtClean="0"/>
                        <a:t>Oceania</a:t>
                      </a:r>
                      <a:endParaRPr lang="fi-FI" dirty="0"/>
                    </a:p>
                  </a:txBody>
                  <a:tcPr/>
                </a:tc>
                <a:tc>
                  <a:txBody>
                    <a:bodyPr/>
                    <a:lstStyle/>
                    <a:p>
                      <a:endParaRPr lang="fi-FI"/>
                    </a:p>
                  </a:txBody>
                  <a:tcPr/>
                </a:tc>
                <a:tc>
                  <a:txBody>
                    <a:bodyPr/>
                    <a:lstStyle/>
                    <a:p>
                      <a:pPr algn="r"/>
                      <a:r>
                        <a:rPr lang="fi-FI" dirty="0" smtClean="0"/>
                        <a:t>2.10</a:t>
                      </a:r>
                      <a:endParaRPr lang="fi-FI" dirty="0"/>
                    </a:p>
                  </a:txBody>
                  <a:tcPr/>
                </a:tc>
                <a:tc>
                  <a:txBody>
                    <a:bodyPr/>
                    <a:lstStyle/>
                    <a:p>
                      <a:pPr algn="r"/>
                      <a:r>
                        <a:rPr lang="fi-FI" dirty="0" smtClean="0"/>
                        <a:t>2.15</a:t>
                      </a:r>
                      <a:endParaRPr lang="fi-FI" dirty="0"/>
                    </a:p>
                  </a:txBody>
                  <a:tcPr/>
                </a:tc>
                <a:tc>
                  <a:txBody>
                    <a:bodyPr/>
                    <a:lstStyle/>
                    <a:p>
                      <a:pPr algn="r"/>
                      <a:r>
                        <a:rPr lang="fi-FI" dirty="0" smtClean="0"/>
                        <a:t>1.92</a:t>
                      </a:r>
                      <a:endParaRPr lang="fi-FI" dirty="0"/>
                    </a:p>
                  </a:txBody>
                  <a:tcPr/>
                </a:tc>
              </a:tr>
              <a:tr h="370840">
                <a:tc>
                  <a:txBody>
                    <a:bodyPr/>
                    <a:lstStyle/>
                    <a:p>
                      <a:endParaRPr lang="fi-FI"/>
                    </a:p>
                  </a:txBody>
                  <a:tcPr/>
                </a:tc>
                <a:tc>
                  <a:txBody>
                    <a:bodyPr/>
                    <a:lstStyle/>
                    <a:p>
                      <a:endParaRPr lang="fi-FI"/>
                    </a:p>
                  </a:txBody>
                  <a:tcPr/>
                </a:tc>
                <a:tc>
                  <a:txBody>
                    <a:bodyPr/>
                    <a:lstStyle/>
                    <a:p>
                      <a:pPr algn="r"/>
                      <a:endParaRPr lang="fi-FI"/>
                    </a:p>
                  </a:txBody>
                  <a:tcPr/>
                </a:tc>
                <a:tc>
                  <a:txBody>
                    <a:bodyPr/>
                    <a:lstStyle/>
                    <a:p>
                      <a:pPr algn="r"/>
                      <a:endParaRPr lang="fi-FI"/>
                    </a:p>
                  </a:txBody>
                  <a:tcPr/>
                </a:tc>
                <a:tc>
                  <a:txBody>
                    <a:bodyPr/>
                    <a:lstStyle/>
                    <a:p>
                      <a:pPr algn="r"/>
                      <a:endParaRPr lang="fi-FI" dirty="0"/>
                    </a:p>
                  </a:txBody>
                  <a:tcPr/>
                </a:tc>
              </a:tr>
            </a:tbl>
          </a:graphicData>
        </a:graphic>
      </p:graphicFrame>
      <p:sp>
        <p:nvSpPr>
          <p:cNvPr id="3" name="Title 2"/>
          <p:cNvSpPr>
            <a:spLocks noGrp="1"/>
          </p:cNvSpPr>
          <p:nvPr>
            <p:ph type="title"/>
          </p:nvPr>
        </p:nvSpPr>
        <p:spPr/>
        <p:txBody>
          <a:bodyPr/>
          <a:lstStyle/>
          <a:p>
            <a:r>
              <a:rPr lang="en-US" dirty="0"/>
              <a:t>Percentage of LSPs in the Region</a:t>
            </a:r>
            <a:endParaRPr lang="fi-FI" dirty="0"/>
          </a:p>
        </p:txBody>
      </p:sp>
    </p:spTree>
    <p:extLst>
      <p:ext uri="{BB962C8B-B14F-4D97-AF65-F5344CB8AC3E}">
        <p14:creationId xmlns:p14="http://schemas.microsoft.com/office/powerpoint/2010/main" val="3681241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i-FI" dirty="0"/>
          </a:p>
        </p:txBody>
      </p:sp>
      <p:sp>
        <p:nvSpPr>
          <p:cNvPr id="3" name="Title 2"/>
          <p:cNvSpPr>
            <a:spLocks noGrp="1"/>
          </p:cNvSpPr>
          <p:nvPr>
            <p:ph type="title"/>
          </p:nvPr>
        </p:nvSpPr>
        <p:spPr/>
        <p:txBody>
          <a:bodyPr/>
          <a:lstStyle/>
          <a:p>
            <a:endParaRPr lang="fi-FI"/>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877" y="188640"/>
            <a:ext cx="7005161" cy="5837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286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78790136"/>
              </p:ext>
            </p:extLst>
          </p:nvPr>
        </p:nvGraphicFramePr>
        <p:xfrm>
          <a:off x="611560" y="1700808"/>
          <a:ext cx="8229600" cy="3387968"/>
        </p:xfrm>
        <a:graphic>
          <a:graphicData uri="http://schemas.openxmlformats.org/drawingml/2006/table">
            <a:tbl>
              <a:tblPr firstRow="1" bandRow="1">
                <a:tableStyleId>{5C22544A-7EE6-4342-B048-85BDC9FD1C3A}</a:tableStyleId>
              </a:tblPr>
              <a:tblGrid>
                <a:gridCol w="4114800"/>
                <a:gridCol w="4114800"/>
              </a:tblGrid>
              <a:tr h="792088">
                <a:tc>
                  <a:txBody>
                    <a:bodyPr/>
                    <a:lstStyle/>
                    <a:p>
                      <a:r>
                        <a:rPr lang="en-US" dirty="0" smtClean="0"/>
                        <a:t>Number of Full-Time Employees </a:t>
                      </a:r>
                      <a:endParaRPr lang="fi-FI"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Average Revenue per Employee in US$ 	</a:t>
                      </a:r>
                    </a:p>
                  </a:txBody>
                  <a:tcPr/>
                </a:tc>
              </a:tr>
              <a:tr h="370840">
                <a:tc>
                  <a:txBody>
                    <a:bodyPr/>
                    <a:lstStyle/>
                    <a:p>
                      <a:pPr algn="ctr"/>
                      <a:r>
                        <a:rPr lang="fi-FI" dirty="0" smtClean="0"/>
                        <a:t>2 to 5 </a:t>
                      </a:r>
                      <a:endParaRPr lang="fi-FI" dirty="0"/>
                    </a:p>
                  </a:txBody>
                  <a:tcPr/>
                </a:tc>
                <a:tc>
                  <a:txBody>
                    <a:bodyPr/>
                    <a:lstStyle/>
                    <a:p>
                      <a:pPr algn="ctr"/>
                      <a:r>
                        <a:rPr lang="fi-FI" dirty="0" smtClean="0"/>
                        <a:t> 82,103 </a:t>
                      </a:r>
                      <a:endParaRPr lang="fi-FI" dirty="0"/>
                    </a:p>
                  </a:txBody>
                  <a:tcPr/>
                </a:tc>
              </a:tr>
              <a:tr h="370840">
                <a:tc>
                  <a:txBody>
                    <a:bodyPr/>
                    <a:lstStyle/>
                    <a:p>
                      <a:pPr algn="ctr"/>
                      <a:r>
                        <a:rPr lang="fi-FI" dirty="0" smtClean="0"/>
                        <a:t>6 to 10 </a:t>
                      </a:r>
                      <a:endParaRPr lang="fi-FI" dirty="0"/>
                    </a:p>
                  </a:txBody>
                  <a:tcPr/>
                </a:tc>
                <a:tc>
                  <a:txBody>
                    <a:bodyPr/>
                    <a:lstStyle/>
                    <a:p>
                      <a:pPr algn="ctr"/>
                      <a:r>
                        <a:rPr lang="fi-FI" dirty="0" smtClean="0"/>
                        <a:t>114,535 </a:t>
                      </a:r>
                      <a:endParaRPr lang="fi-FI" dirty="0"/>
                    </a:p>
                  </a:txBody>
                  <a:tcPr/>
                </a:tc>
              </a:tr>
              <a:tr h="370840">
                <a:tc>
                  <a:txBody>
                    <a:bodyPr/>
                    <a:lstStyle/>
                    <a:p>
                      <a:pPr algn="ctr"/>
                      <a:r>
                        <a:rPr lang="fi-FI" dirty="0" smtClean="0"/>
                        <a:t>11 to 20 </a:t>
                      </a:r>
                      <a:endParaRPr lang="fi-FI"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dirty="0" smtClean="0"/>
                        <a:t>  115,003 	</a:t>
                      </a:r>
                    </a:p>
                  </a:txBody>
                  <a:tcPr/>
                </a:tc>
              </a:tr>
              <a:tr h="370840">
                <a:tc>
                  <a:txBody>
                    <a:bodyPr/>
                    <a:lstStyle/>
                    <a:p>
                      <a:pPr algn="ctr"/>
                      <a:r>
                        <a:rPr lang="fi-FI" dirty="0" smtClean="0"/>
                        <a:t>21 to 50 </a:t>
                      </a:r>
                      <a:endParaRPr lang="fi-FI"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dirty="0" smtClean="0"/>
                        <a:t>  103,369 	</a:t>
                      </a:r>
                    </a:p>
                  </a:txBody>
                  <a:tcPr/>
                </a:tc>
              </a:tr>
              <a:tr h="370840">
                <a:tc>
                  <a:txBody>
                    <a:bodyPr/>
                    <a:lstStyle/>
                    <a:p>
                      <a:pPr algn="ctr"/>
                      <a:r>
                        <a:rPr lang="fi-FI" dirty="0" smtClean="0"/>
                        <a:t>51 to 100 </a:t>
                      </a:r>
                      <a:endParaRPr lang="fi-FI" dirty="0"/>
                    </a:p>
                  </a:txBody>
                  <a:tcPr/>
                </a:tc>
                <a:tc>
                  <a:txBody>
                    <a:bodyPr/>
                    <a:lstStyle/>
                    <a:p>
                      <a:pPr algn="ctr"/>
                      <a:r>
                        <a:rPr lang="fi-FI" dirty="0" smtClean="0"/>
                        <a:t>105,906 </a:t>
                      </a:r>
                      <a:endParaRPr lang="fi-FI" dirty="0"/>
                    </a:p>
                  </a:txBody>
                  <a:tcPr/>
                </a:tc>
              </a:tr>
              <a:tr h="370840">
                <a:tc>
                  <a:txBody>
                    <a:bodyPr/>
                    <a:lstStyle/>
                    <a:p>
                      <a:pPr algn="ctr"/>
                      <a:r>
                        <a:rPr lang="fi-FI" dirty="0" smtClean="0"/>
                        <a:t>101 to 500 </a:t>
                      </a:r>
                      <a:endParaRPr lang="fi-FI" dirty="0"/>
                    </a:p>
                  </a:txBody>
                  <a:tcPr/>
                </a:tc>
                <a:tc>
                  <a:txBody>
                    <a:bodyPr/>
                    <a:lstStyle/>
                    <a:p>
                      <a:pPr algn="ctr"/>
                      <a:r>
                        <a:rPr lang="fi-FI" dirty="0" smtClean="0"/>
                        <a:t> 98,695 </a:t>
                      </a:r>
                      <a:endParaRPr lang="fi-FI" dirty="0"/>
                    </a:p>
                  </a:txBody>
                  <a:tcPr/>
                </a:tc>
              </a:tr>
              <a:tr h="370840">
                <a:tc>
                  <a:txBody>
                    <a:bodyPr/>
                    <a:lstStyle/>
                    <a:p>
                      <a:pPr algn="ctr"/>
                      <a:r>
                        <a:rPr lang="fi-FI" dirty="0" smtClean="0"/>
                        <a:t>501 or more </a:t>
                      </a:r>
                      <a:endParaRPr lang="fi-FI" dirty="0"/>
                    </a:p>
                  </a:txBody>
                  <a:tcPr/>
                </a:tc>
                <a:tc>
                  <a:txBody>
                    <a:bodyPr/>
                    <a:lstStyle/>
                    <a:p>
                      <a:pPr algn="ctr"/>
                      <a:r>
                        <a:rPr lang="fi-FI" dirty="0" smtClean="0"/>
                        <a:t> 79,842 </a:t>
                      </a:r>
                      <a:endParaRPr lang="fi-FI" dirty="0"/>
                    </a:p>
                  </a:txBody>
                  <a:tcPr/>
                </a:tc>
              </a:tr>
            </a:tbl>
          </a:graphicData>
        </a:graphic>
      </p:graphicFrame>
      <p:sp>
        <p:nvSpPr>
          <p:cNvPr id="3" name="Title 2"/>
          <p:cNvSpPr>
            <a:spLocks noGrp="1"/>
          </p:cNvSpPr>
          <p:nvPr>
            <p:ph type="title"/>
          </p:nvPr>
        </p:nvSpPr>
        <p:spPr>
          <a:xfrm>
            <a:off x="1676400" y="221544"/>
            <a:ext cx="7144072" cy="687176"/>
          </a:xfrm>
        </p:spPr>
        <p:txBody>
          <a:bodyPr>
            <a:noAutofit/>
          </a:bodyPr>
          <a:lstStyle/>
          <a:p>
            <a:r>
              <a:rPr lang="en-US" sz="2200" b="0" dirty="0"/>
              <a:t>Revenue per Employee by Company Size in </a:t>
            </a:r>
            <a:r>
              <a:rPr lang="en-US" sz="2200" b="0" dirty="0" smtClean="0"/>
              <a:t>2011/2012</a:t>
            </a:r>
            <a:endParaRPr lang="fi-FI" sz="2200" dirty="0"/>
          </a:p>
        </p:txBody>
      </p:sp>
    </p:spTree>
    <p:extLst>
      <p:ext uri="{BB962C8B-B14F-4D97-AF65-F5344CB8AC3E}">
        <p14:creationId xmlns:p14="http://schemas.microsoft.com/office/powerpoint/2010/main" val="20595408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_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A_D</Template>
  <TotalTime>0</TotalTime>
  <Words>1535</Words>
  <Application>Microsoft Office PowerPoint</Application>
  <PresentationFormat>On-screen Show (4:3)</PresentationFormat>
  <Paragraphs>353</Paragraphs>
  <Slides>39</Slides>
  <Notes>25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A_D</vt:lpstr>
      <vt:lpstr>THE ROLE OF Language service providers in A CHANGING INDUSTRY</vt:lpstr>
      <vt:lpstr>The Arancho Doc Group</vt:lpstr>
      <vt:lpstr>About Myself</vt:lpstr>
      <vt:lpstr>FOCUS ON</vt:lpstr>
      <vt:lpstr>Where do we stand today</vt:lpstr>
      <vt:lpstr>PowerPoint Presentation</vt:lpstr>
      <vt:lpstr>Percentage of LSPs in the Region</vt:lpstr>
      <vt:lpstr>PowerPoint Presentation</vt:lpstr>
      <vt:lpstr>Revenue per Employee by Company Size in 2011/2012</vt:lpstr>
      <vt:lpstr>PowerPoint Presentation</vt:lpstr>
      <vt:lpstr>Major trends</vt:lpstr>
      <vt:lpstr>Translation as a commodity - 1</vt:lpstr>
      <vt:lpstr>Translation as a commodity - 2</vt:lpstr>
      <vt:lpstr>Translation as a commodity - 3</vt:lpstr>
      <vt:lpstr>Price pressure depresses earnings</vt:lpstr>
      <vt:lpstr>Microtranslations</vt:lpstr>
      <vt:lpstr>Machine Transaltion</vt:lpstr>
      <vt:lpstr>Disruptive innovation / technology</vt:lpstr>
      <vt:lpstr>The future is here</vt:lpstr>
      <vt:lpstr>What does all this mean to LSPs</vt:lpstr>
      <vt:lpstr>We have a database of 3000 translators</vt:lpstr>
      <vt:lpstr>Branding</vt:lpstr>
      <vt:lpstr>Invest in people</vt:lpstr>
      <vt:lpstr>  Invest in the Supply Chain We have a database of 3000 translators - Part 2 </vt:lpstr>
      <vt:lpstr>  Invest in the Supply Chain We have a database of 3000 translators - Part 2 </vt:lpstr>
      <vt:lpstr>  Invest in the Supply Chain We have a database of 3000 translators - Part 2 </vt:lpstr>
      <vt:lpstr>  Invest in the Supply Chain We have a database of 3000 translators - Part 2 </vt:lpstr>
      <vt:lpstr>Invest in Clients</vt:lpstr>
      <vt:lpstr>Invest in Technology</vt:lpstr>
      <vt:lpstr>LSP’s as Solution Providers</vt:lpstr>
      <vt:lpstr>Creative Pricing</vt:lpstr>
      <vt:lpstr>Creative Pricing</vt:lpstr>
      <vt:lpstr>Creative Pricing</vt:lpstr>
      <vt:lpstr>Creative Pricing</vt:lpstr>
      <vt:lpstr>Creative Pricing</vt:lpstr>
      <vt:lpstr>Creative Pricing</vt:lpstr>
      <vt:lpstr>Creative Pricing</vt:lpstr>
      <vt:lpstr>Creative Pricing – The Freebie Marketing</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2013-10-28T08:37:38Z</dcterms:created>
  <dcterms:modified xsi:type="dcterms:W3CDTF">2013-10-28T08:37:57Z</dcterms:modified>
</cp:coreProperties>
</file>